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1"/>
    <p:sldMasterId id="2147484040" r:id="rId2"/>
    <p:sldMasterId id="2147484052" r:id="rId3"/>
    <p:sldMasterId id="2147484064" r:id="rId4"/>
  </p:sldMasterIdLst>
  <p:notesMasterIdLst>
    <p:notesMasterId r:id="rId68"/>
  </p:notesMasterIdLst>
  <p:sldIdLst>
    <p:sldId id="9814" r:id="rId5"/>
    <p:sldId id="9704" r:id="rId6"/>
    <p:sldId id="9795" r:id="rId7"/>
    <p:sldId id="9796" r:id="rId8"/>
    <p:sldId id="9815" r:id="rId9"/>
    <p:sldId id="9675" r:id="rId10"/>
    <p:sldId id="9676" r:id="rId11"/>
    <p:sldId id="9677" r:id="rId12"/>
    <p:sldId id="9797" r:id="rId13"/>
    <p:sldId id="9707" r:id="rId14"/>
    <p:sldId id="9798" r:id="rId15"/>
    <p:sldId id="9816" r:id="rId16"/>
    <p:sldId id="9811" r:id="rId17"/>
    <p:sldId id="9722" r:id="rId18"/>
    <p:sldId id="9712" r:id="rId19"/>
    <p:sldId id="9713" r:id="rId20"/>
    <p:sldId id="9788" r:id="rId21"/>
    <p:sldId id="9714" r:id="rId22"/>
    <p:sldId id="9789" r:id="rId23"/>
    <p:sldId id="9790" r:id="rId24"/>
    <p:sldId id="9791" r:id="rId25"/>
    <p:sldId id="9792" r:id="rId26"/>
    <p:sldId id="9793" r:id="rId27"/>
    <p:sldId id="9812" r:id="rId28"/>
    <p:sldId id="9799" r:id="rId29"/>
    <p:sldId id="9710" r:id="rId30"/>
    <p:sldId id="9817" r:id="rId31"/>
    <p:sldId id="9721" r:id="rId32"/>
    <p:sldId id="9785" r:id="rId33"/>
    <p:sldId id="9780" r:id="rId34"/>
    <p:sldId id="9781" r:id="rId35"/>
    <p:sldId id="9782" r:id="rId36"/>
    <p:sldId id="9783" r:id="rId37"/>
    <p:sldId id="9784" r:id="rId38"/>
    <p:sldId id="9786" r:id="rId39"/>
    <p:sldId id="9787" r:id="rId40"/>
    <p:sldId id="9764" r:id="rId41"/>
    <p:sldId id="9763" r:id="rId42"/>
    <p:sldId id="9688" r:id="rId43"/>
    <p:sldId id="9724" r:id="rId44"/>
    <p:sldId id="9800" r:id="rId45"/>
    <p:sldId id="9801" r:id="rId46"/>
    <p:sldId id="9802" r:id="rId47"/>
    <p:sldId id="9745" r:id="rId48"/>
    <p:sldId id="9810" r:id="rId49"/>
    <p:sldId id="9818" r:id="rId50"/>
    <p:sldId id="9739" r:id="rId51"/>
    <p:sldId id="9731" r:id="rId52"/>
    <p:sldId id="9733" r:id="rId53"/>
    <p:sldId id="9804" r:id="rId54"/>
    <p:sldId id="9747" r:id="rId55"/>
    <p:sldId id="9805" r:id="rId56"/>
    <p:sldId id="9806" r:id="rId57"/>
    <p:sldId id="9750" r:id="rId58"/>
    <p:sldId id="9807" r:id="rId59"/>
    <p:sldId id="9808" r:id="rId60"/>
    <p:sldId id="9696" r:id="rId61"/>
    <p:sldId id="9809" r:id="rId62"/>
    <p:sldId id="9698" r:id="rId63"/>
    <p:sldId id="9699" r:id="rId64"/>
    <p:sldId id="9819" r:id="rId65"/>
    <p:sldId id="9774" r:id="rId66"/>
    <p:sldId id="9813" r:id="rId67"/>
  </p:sldIdLst>
  <p:sldSz cx="9144000" cy="5143500" type="screen16x9"/>
  <p:notesSz cx="6858000" cy="91440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30" d="100"/>
          <a:sy n="130" d="100"/>
        </p:scale>
        <p:origin x="-1062" y="-366"/>
      </p:cViewPr>
      <p:guideLst>
        <p:guide orient="horz" pos="1620"/>
        <p:guide pos="2880"/>
      </p:guideLst>
    </p:cSldViewPr>
  </p:slideViewPr>
  <p:outlineViewPr>
    <p:cViewPr>
      <p:scale>
        <a:sx n="33" d="100"/>
        <a:sy n="33" d="100"/>
      </p:scale>
      <p:origin x="0" y="34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59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45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02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21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17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79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349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76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21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07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3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765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82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13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65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997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207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72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40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721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272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7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168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651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069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044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773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710294"/>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385554"/>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395852"/>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080876"/>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194929"/>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537383"/>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821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116424"/>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000616"/>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944234"/>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8779"/>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989108"/>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83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4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65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9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6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147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32637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685800"/>
            <a:fld id="{2AE39482-4EB0-4B14-B26D-943EB7BAF646}" type="datetimeFigureOut">
              <a:rPr lang="en-US" smtClean="0">
                <a:solidFill>
                  <a:prstClr val="black">
                    <a:tint val="75000"/>
                  </a:prstClr>
                </a:solidFill>
              </a:rPr>
              <a:pPr defTabSz="685800"/>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685800"/>
            <a:fld id="{CB58B6E9-FDE9-4331-BD41-48738A3DE83E}"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723823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8CA3318-CD7F-4429-B228-68E731F393B3}" type="datetimeFigureOut">
              <a:rPr lang="en-US" smtClean="0">
                <a:solidFill>
                  <a:prstClr val="black">
                    <a:tint val="75000"/>
                  </a:prstClr>
                </a:solidFill>
              </a:rPr>
              <a:pPr defTabSz="914400"/>
              <a:t>12/4/2024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E0FACC7-18D8-454B-9C92-E00093DDE16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9145936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2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dirty="0">
                <a:solidFill>
                  <a:srgbClr val="FFFF00"/>
                </a:solidFill>
              </a:rPr>
              <a:t>Pk2:  </a:t>
            </a:r>
            <a:r>
              <a:rPr lang="vi-VN" sz="5400" dirty="0">
                <a:solidFill>
                  <a:schemeClr val="bg1"/>
                </a:solidFill>
              </a:rPr>
              <a:t>Nào mau chỗi dậy ( </a:t>
            </a:r>
            <a:r>
              <a:rPr lang="vi-VN" sz="5400" i="1" dirty="0">
                <a:solidFill>
                  <a:schemeClr val="bg1"/>
                </a:solidFill>
              </a:rPr>
              <a:t>nào mau chỗi dậy </a:t>
            </a:r>
            <a:r>
              <a:rPr lang="vi-VN" sz="5400" dirty="0">
                <a:solidFill>
                  <a:schemeClr val="bg1"/>
                </a:solidFill>
              </a:rPr>
              <a:t>) và luôn tỉnh thức ( </a:t>
            </a:r>
            <a:r>
              <a:rPr lang="vi-VN" sz="5400" i="1" dirty="0">
                <a:solidFill>
                  <a:schemeClr val="bg1"/>
                </a:solidFill>
              </a:rPr>
              <a:t>và luôn tỉnh thức </a:t>
            </a:r>
            <a:r>
              <a:rPr lang="vi-VN" sz="5400" dirty="0">
                <a:solidFill>
                  <a:schemeClr val="bg1"/>
                </a:solidFill>
              </a:rPr>
              <a:t>). Có ai hay biết ngày giờ Chúa đến viếng thăm.  </a:t>
            </a:r>
          </a:p>
        </p:txBody>
      </p:sp>
    </p:spTree>
    <p:extLst>
      <p:ext uri="{BB962C8B-B14F-4D97-AF65-F5344CB8AC3E}">
        <p14:creationId xmlns:p14="http://schemas.microsoft.com/office/powerpoint/2010/main" val="2410374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en-US" sz="4800" dirty="0">
                <a:solidFill>
                  <a:srgbClr val="FFFF00"/>
                </a:solidFill>
              </a:rPr>
              <a:t>ĐK:</a:t>
            </a:r>
            <a:r>
              <a:rPr lang="vi-VN" sz="4800" dirty="0">
                <a:solidFill>
                  <a:schemeClr val="bg1"/>
                </a:solidFill>
              </a:rPr>
              <a:t> Kìa có tiếng kêu từ trong hoang địa, Mau mau hãy dọn đường cho Chúa đến. Mau mau hãy dọn đường cho Chúa đến. Đồi cao hãy san bằng, hố sâu hãy lấp đầy, đường quanh co hãy uốn cho ngay. </a:t>
            </a:r>
          </a:p>
        </p:txBody>
      </p:sp>
    </p:spTree>
    <p:extLst>
      <p:ext uri="{BB962C8B-B14F-4D97-AF65-F5344CB8AC3E}">
        <p14:creationId xmlns:p14="http://schemas.microsoft.com/office/powerpoint/2010/main" val="276283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73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7307" y="306705"/>
            <a:ext cx="5049493" cy="2417445"/>
          </a:xfrm>
          <a:prstGeom prst="rect">
            <a:avLst/>
          </a:prstGeom>
        </p:spPr>
      </p:pic>
      <p:sp>
        <p:nvSpPr>
          <p:cNvPr id="4" name="Rectangle 3"/>
          <p:cNvSpPr/>
          <p:nvPr/>
        </p:nvSpPr>
        <p:spPr>
          <a:xfrm>
            <a:off x="0" y="1922205"/>
            <a:ext cx="9144000" cy="2554545"/>
          </a:xfrm>
          <a:prstGeom prst="rect">
            <a:avLst/>
          </a:prstGeom>
        </p:spPr>
        <p:txBody>
          <a:bodyPr wrap="square">
            <a:spAutoFit/>
          </a:bodyPr>
          <a:lstStyle/>
          <a:p>
            <a:pPr defTabSz="914400"/>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pPr defTabSz="914400"/>
            <a:r>
              <a:rPr lang="vi-VN" sz="4000" i="1" dirty="0" smtClean="0">
                <a:solidFill>
                  <a:srgbClr val="FFFF00"/>
                </a:solidFill>
              </a:rPr>
              <a:t>Thiên Chúa sẽ cho thấy hào quang rực rỡ của người.</a:t>
            </a:r>
            <a:endParaRPr lang="vi-VN" sz="4000" i="1" dirty="0">
              <a:solidFill>
                <a:srgbClr val="FFFF00"/>
              </a:solidFill>
            </a:endParaRPr>
          </a:p>
          <a:p>
            <a:pPr defTabSz="914400"/>
            <a:r>
              <a:rPr lang="vi-VN" sz="4000" b="1" dirty="0">
                <a:solidFill>
                  <a:prstClr val="white"/>
                </a:solidFill>
              </a:rPr>
              <a:t>Bài trích sách </a:t>
            </a:r>
            <a:r>
              <a:rPr lang="vi-VN" sz="4000" b="1" dirty="0" smtClean="0">
                <a:solidFill>
                  <a:prstClr val="white"/>
                </a:solidFill>
              </a:rPr>
              <a:t>Ba-rúc</a:t>
            </a:r>
            <a:r>
              <a:rPr lang="vi-VN" sz="4000" dirty="0" smtClean="0">
                <a:solidFill>
                  <a:prstClr val="white"/>
                </a:solidFill>
              </a:rPr>
              <a:t>.</a:t>
            </a:r>
            <a:endParaRPr lang="en-US" sz="4000" dirty="0">
              <a:solidFill>
                <a:prstClr val="white"/>
              </a:solidFill>
            </a:endParaRPr>
          </a:p>
        </p:txBody>
      </p:sp>
    </p:spTree>
    <p:extLst>
      <p:ext uri="{BB962C8B-B14F-4D97-AF65-F5344CB8AC3E}">
        <p14:creationId xmlns:p14="http://schemas.microsoft.com/office/powerpoint/2010/main" val="2603238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7"/>
            <a:ext cx="9144000" cy="5143499"/>
          </a:xfrm>
        </p:spPr>
        <p:txBody>
          <a:bodyPr>
            <a:normAutofit/>
          </a:bodyPr>
          <a:lstStyle/>
          <a:p>
            <a:r>
              <a:rPr lang="en-US" sz="6000" b="1" dirty="0">
                <a:solidFill>
                  <a:srgbClr val="FFFF00"/>
                </a:solidFill>
                <a:latin typeface="+mn-lt"/>
              </a:rPr>
              <a:t>ĐÁP CA</a:t>
            </a:r>
            <a:br>
              <a:rPr lang="en-US" sz="6000" b="1" dirty="0">
                <a:solidFill>
                  <a:srgbClr val="FFFF00"/>
                </a:solidFill>
                <a:latin typeface="+mn-lt"/>
              </a:rPr>
            </a:br>
            <a:r>
              <a:rPr lang="en-US" sz="6000" b="1" dirty="0" err="1">
                <a:solidFill>
                  <a:srgbClr val="FFFF00"/>
                </a:solidFill>
                <a:latin typeface="+mn-lt"/>
              </a:rPr>
              <a:t>Thánh</a:t>
            </a:r>
            <a:r>
              <a:rPr lang="en-US" sz="6000" b="1" dirty="0">
                <a:solidFill>
                  <a:srgbClr val="FFFF00"/>
                </a:solidFill>
                <a:latin typeface="+mn-lt"/>
              </a:rPr>
              <a:t> </a:t>
            </a:r>
            <a:r>
              <a:rPr lang="en-US" sz="6000" b="1" dirty="0" err="1">
                <a:solidFill>
                  <a:srgbClr val="FFFF00"/>
                </a:solidFill>
                <a:latin typeface="+mn-lt"/>
              </a:rPr>
              <a:t>Vịnh</a:t>
            </a:r>
            <a:r>
              <a:rPr lang="en-US" sz="6000" b="1" dirty="0">
                <a:solidFill>
                  <a:srgbClr val="FFFF00"/>
                </a:solidFill>
                <a:latin typeface="+mn-lt"/>
              </a:rPr>
              <a:t> 125 </a:t>
            </a:r>
            <a:br>
              <a:rPr lang="en-US" sz="6000" b="1" dirty="0">
                <a:solidFill>
                  <a:srgbClr val="FFFF00"/>
                </a:solidFill>
                <a:latin typeface="+mn-lt"/>
              </a:rPr>
            </a:br>
            <a:r>
              <a:rPr lang="en-US" sz="6000" b="1" dirty="0" err="1">
                <a:solidFill>
                  <a:srgbClr val="FFFF00"/>
                </a:solidFill>
                <a:latin typeface="+mn-lt"/>
              </a:rPr>
              <a:t>Chúa</a:t>
            </a:r>
            <a:r>
              <a:rPr lang="en-US" sz="6000" b="1" dirty="0">
                <a:solidFill>
                  <a:srgbClr val="FFFF00"/>
                </a:solidFill>
                <a:latin typeface="+mn-lt"/>
              </a:rPr>
              <a:t> </a:t>
            </a:r>
            <a:r>
              <a:rPr lang="en-US" sz="6000" b="1" dirty="0" err="1">
                <a:solidFill>
                  <a:srgbClr val="FFFF00"/>
                </a:solidFill>
                <a:latin typeface="+mn-lt"/>
              </a:rPr>
              <a:t>Nhật</a:t>
            </a:r>
            <a:r>
              <a:rPr lang="en-US" sz="6000" b="1" dirty="0">
                <a:solidFill>
                  <a:srgbClr val="FFFF00"/>
                </a:solidFill>
                <a:latin typeface="+mn-lt"/>
              </a:rPr>
              <a:t> II </a:t>
            </a:r>
            <a:r>
              <a:rPr lang="en-US" sz="6000" b="1" dirty="0" err="1">
                <a:solidFill>
                  <a:srgbClr val="FFFF00"/>
                </a:solidFill>
                <a:latin typeface="+mn-lt"/>
              </a:rPr>
              <a:t>Mùa</a:t>
            </a:r>
            <a:r>
              <a:rPr lang="en-US" sz="6000" b="1" dirty="0">
                <a:solidFill>
                  <a:srgbClr val="FFFF00"/>
                </a:solidFill>
                <a:latin typeface="+mn-lt"/>
              </a:rPr>
              <a:t> </a:t>
            </a:r>
            <a:r>
              <a:rPr lang="en-US" sz="6000" b="1" dirty="0" err="1">
                <a:solidFill>
                  <a:srgbClr val="FFFF00"/>
                </a:solidFill>
                <a:latin typeface="+mn-lt"/>
              </a:rPr>
              <a:t>Vọng</a:t>
            </a:r>
            <a:r>
              <a:rPr lang="en-US" sz="6000" b="1" dirty="0">
                <a:solidFill>
                  <a:srgbClr val="FFFF00"/>
                </a:solidFill>
                <a:latin typeface="+mn-lt"/>
              </a:rPr>
              <a:t> C</a:t>
            </a:r>
            <a:r>
              <a:rPr lang="en-US" sz="5400" dirty="0">
                <a:solidFill>
                  <a:srgbClr val="FFFF00"/>
                </a:solidFill>
              </a:rPr>
              <a:t/>
            </a:r>
            <a:br>
              <a:rPr lang="en-US" sz="5400" dirty="0">
                <a:solidFill>
                  <a:srgbClr val="FFFF00"/>
                </a:solidFill>
              </a:rPr>
            </a:br>
            <a:r>
              <a:rPr lang="en-US" sz="4800" i="1" dirty="0">
                <a:solidFill>
                  <a:schemeClr val="bg1"/>
                </a:solidFill>
              </a:rPr>
              <a:t>Lm Kim Long </a:t>
            </a:r>
            <a:br>
              <a:rPr lang="en-US" sz="4800" i="1" dirty="0">
                <a:solidFill>
                  <a:schemeClr val="bg1"/>
                </a:solidFill>
              </a:rPr>
            </a:br>
            <a:r>
              <a:rPr lang="en-US" sz="4800" i="1" dirty="0">
                <a:solidFill>
                  <a:schemeClr val="bg1"/>
                </a:solidFill>
              </a:rPr>
              <a:t>4 </a:t>
            </a:r>
            <a:r>
              <a:rPr lang="en-US" sz="4800" i="1" dirty="0" err="1">
                <a:solidFill>
                  <a:schemeClr val="bg1"/>
                </a:solidFill>
              </a:rPr>
              <a:t>câu</a:t>
            </a:r>
            <a:endParaRPr lang="en-US" sz="4800" i="1" dirty="0">
              <a:solidFill>
                <a:schemeClr val="bg1"/>
              </a:solidFill>
            </a:endParaRPr>
          </a:p>
        </p:txBody>
      </p:sp>
    </p:spTree>
    <p:extLst>
      <p:ext uri="{BB962C8B-B14F-4D97-AF65-F5344CB8AC3E}">
        <p14:creationId xmlns:p14="http://schemas.microsoft.com/office/powerpoint/2010/main" val="7088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dirty="0">
                <a:solidFill>
                  <a:srgbClr val="FFFF00"/>
                </a:solidFill>
              </a:rPr>
              <a:t>ĐK: </a:t>
            </a:r>
            <a:r>
              <a:rPr lang="vi-VN" sz="6000" dirty="0">
                <a:solidFill>
                  <a:schemeClr val="bg1"/>
                </a:solidFill>
              </a:rPr>
              <a:t>Việc Chúa, làm cho ta ôi thực vĩ đại. Ta thấy mình chứa chan niềm vui.  </a:t>
            </a:r>
          </a:p>
        </p:txBody>
      </p:sp>
    </p:spTree>
    <p:extLst>
      <p:ext uri="{BB962C8B-B14F-4D97-AF65-F5344CB8AC3E}">
        <p14:creationId xmlns:p14="http://schemas.microsoft.com/office/powerpoint/2010/main" val="92962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Pk1:</a:t>
            </a:r>
            <a:r>
              <a:rPr lang="vi-VN" sz="5400" dirty="0">
                <a:solidFill>
                  <a:schemeClr val="bg1"/>
                </a:solidFill>
              </a:rPr>
              <a:t> Từ Si-on khi được Chúa dẫn về, ta ngỡ ngàng tựa trong giấc mơ. Tiếng cười rộn rã đôi môi, lời hoan ca vang rền cửa miệng.</a:t>
            </a:r>
            <a:endParaRPr lang="en-US" sz="5400" dirty="0">
              <a:solidFill>
                <a:srgbClr val="FFFF00"/>
              </a:solidFill>
            </a:endParaRPr>
          </a:p>
        </p:txBody>
      </p:sp>
    </p:spTree>
    <p:extLst>
      <p:ext uri="{BB962C8B-B14F-4D97-AF65-F5344CB8AC3E}">
        <p14:creationId xmlns:p14="http://schemas.microsoft.com/office/powerpoint/2010/main" val="1279509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dirty="0">
                <a:solidFill>
                  <a:srgbClr val="FFFF00"/>
                </a:solidFill>
              </a:rPr>
              <a:t>ĐK: </a:t>
            </a:r>
            <a:r>
              <a:rPr lang="vi-VN" sz="6000" dirty="0">
                <a:solidFill>
                  <a:schemeClr val="bg1"/>
                </a:solidFill>
              </a:rPr>
              <a:t>Việc Chúa, làm cho ta ôi thực vĩ đại. Ta thấy mình chứa chan niềm vui.  </a:t>
            </a:r>
          </a:p>
        </p:txBody>
      </p:sp>
    </p:spTree>
    <p:extLst>
      <p:ext uri="{BB962C8B-B14F-4D97-AF65-F5344CB8AC3E}">
        <p14:creationId xmlns:p14="http://schemas.microsoft.com/office/powerpoint/2010/main" val="2073420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dirty="0">
                <a:solidFill>
                  <a:srgbClr val="FFFF00"/>
                </a:solidFill>
              </a:rPr>
              <a:t>Pk2:  </a:t>
            </a:r>
            <a:r>
              <a:rPr lang="vi-VN" sz="5400" dirty="0">
                <a:solidFill>
                  <a:schemeClr val="bg1"/>
                </a:solidFill>
              </a:rPr>
              <a:t>Này chư dân to nhỏ với nhau rằng: Ôi Chúa làm việc bao lớn lao. Chúa làm việc lớn lao thay, và ta nay vui mừng dẫy tràn.   </a:t>
            </a:r>
          </a:p>
        </p:txBody>
      </p:sp>
    </p:spTree>
    <p:extLst>
      <p:ext uri="{BB962C8B-B14F-4D97-AF65-F5344CB8AC3E}">
        <p14:creationId xmlns:p14="http://schemas.microsoft.com/office/powerpoint/2010/main" val="66644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dirty="0">
                <a:solidFill>
                  <a:srgbClr val="FFFF00"/>
                </a:solidFill>
              </a:rPr>
              <a:t>ĐK: </a:t>
            </a:r>
            <a:r>
              <a:rPr lang="vi-VN" sz="6000" dirty="0">
                <a:solidFill>
                  <a:schemeClr val="bg1"/>
                </a:solidFill>
              </a:rPr>
              <a:t>Việc Chúa, làm cho ta ôi thực vĩ đại. Ta thấy mình chứa chan niềm vui.  </a:t>
            </a:r>
          </a:p>
        </p:txBody>
      </p:sp>
    </p:spTree>
    <p:extLst>
      <p:ext uri="{BB962C8B-B14F-4D97-AF65-F5344CB8AC3E}">
        <p14:creationId xmlns:p14="http://schemas.microsoft.com/office/powerpoint/2010/main" val="35786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2450"/>
            <a:ext cx="9144000" cy="5143499"/>
          </a:xfrm>
        </p:spPr>
        <p:txBody>
          <a:bodyPr>
            <a:normAutofit/>
          </a:bodyPr>
          <a:lstStyle/>
          <a:p>
            <a:r>
              <a:rPr lang="en-US" sz="6000" dirty="0">
                <a:solidFill>
                  <a:srgbClr val="FFFF00"/>
                </a:solidFill>
              </a:rPr>
              <a:t>TẬP HÁT CỘNG ĐOÀN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30577"/>
            <a:ext cx="5943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493355"/>
            <a:ext cx="4572000" cy="830997"/>
          </a:xfrm>
          <a:prstGeom prst="rect">
            <a:avLst/>
          </a:prstGeom>
        </p:spPr>
        <p:txBody>
          <a:bodyPr lIns="91436" tIns="45718" rIns="91436" bIns="45718">
            <a:spAutoFit/>
          </a:bodyPr>
          <a:lstStyle/>
          <a:p>
            <a:pPr lvl="0" algn="ctr"/>
            <a:r>
              <a:rPr lang="vi-VN" sz="2400" dirty="0">
                <a:solidFill>
                  <a:schemeClr val="bg1"/>
                </a:solidFill>
              </a:rPr>
              <a:t>CA ĐOÀN TÊRÊSA - AVILA</a:t>
            </a:r>
          </a:p>
          <a:p>
            <a:pPr lvl="0" algn="ctr"/>
            <a:r>
              <a:rPr lang="vi-VN" sz="2400" dirty="0">
                <a:solidFill>
                  <a:schemeClr val="bg1"/>
                </a:solidFill>
              </a:rPr>
              <a:t>GIÁO XỨ THIÊN ÂN</a:t>
            </a:r>
          </a:p>
        </p:txBody>
      </p:sp>
    </p:spTree>
    <p:extLst>
      <p:ext uri="{BB962C8B-B14F-4D97-AF65-F5344CB8AC3E}">
        <p14:creationId xmlns:p14="http://schemas.microsoft.com/office/powerpoint/2010/main" val="2379903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Pk3:</a:t>
            </a:r>
            <a:r>
              <a:rPr lang="vi-VN" sz="5400" dirty="0">
                <a:solidFill>
                  <a:schemeClr val="bg1"/>
                </a:solidFill>
              </a:rPr>
              <a:t> Nguyện anh em lao tù Chúa đưa về, như suối cạn miền Nam đón mưa. Lúc này buồn bã đi gieo, mùa mai sau vui mừng hái gặt.</a:t>
            </a:r>
            <a:endParaRPr lang="en-US" sz="5400" dirty="0">
              <a:solidFill>
                <a:srgbClr val="FFFF00"/>
              </a:solidFill>
            </a:endParaRPr>
          </a:p>
        </p:txBody>
      </p:sp>
    </p:spTree>
    <p:extLst>
      <p:ext uri="{BB962C8B-B14F-4D97-AF65-F5344CB8AC3E}">
        <p14:creationId xmlns:p14="http://schemas.microsoft.com/office/powerpoint/2010/main" val="142460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dirty="0">
                <a:solidFill>
                  <a:srgbClr val="FFFF00"/>
                </a:solidFill>
              </a:rPr>
              <a:t>ĐK: </a:t>
            </a:r>
            <a:r>
              <a:rPr lang="vi-VN" sz="6000" dirty="0">
                <a:solidFill>
                  <a:schemeClr val="bg1"/>
                </a:solidFill>
              </a:rPr>
              <a:t>Việc Chúa, làm cho ta ôi thực vĩ đại. Ta thấy mình chứa chan niềm vui.  </a:t>
            </a:r>
          </a:p>
        </p:txBody>
      </p:sp>
    </p:spTree>
    <p:extLst>
      <p:ext uri="{BB962C8B-B14F-4D97-AF65-F5344CB8AC3E}">
        <p14:creationId xmlns:p14="http://schemas.microsoft.com/office/powerpoint/2010/main" val="2454418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Pk4:</a:t>
            </a:r>
            <a:r>
              <a:rPr lang="vi-VN" sz="5400" dirty="0">
                <a:solidFill>
                  <a:schemeClr val="bg1"/>
                </a:solidFill>
              </a:rPr>
              <a:t> Họ ra đi, đi mà đẫm châu lệ, gieo vãi từng hạt ươm giống đây. Lúc về, về sẽ reo vui, và trên vai mang nặng lúa vàng.</a:t>
            </a:r>
            <a:endParaRPr lang="en-US" sz="5400" dirty="0">
              <a:solidFill>
                <a:srgbClr val="FFFF00"/>
              </a:solidFill>
            </a:endParaRPr>
          </a:p>
        </p:txBody>
      </p:sp>
    </p:spTree>
    <p:extLst>
      <p:ext uri="{BB962C8B-B14F-4D97-AF65-F5344CB8AC3E}">
        <p14:creationId xmlns:p14="http://schemas.microsoft.com/office/powerpoint/2010/main" val="3005478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dirty="0">
                <a:solidFill>
                  <a:srgbClr val="FFFF00"/>
                </a:solidFill>
              </a:rPr>
              <a:t>ĐK: </a:t>
            </a:r>
            <a:r>
              <a:rPr lang="vi-VN" sz="6000" dirty="0">
                <a:solidFill>
                  <a:schemeClr val="bg1"/>
                </a:solidFill>
              </a:rPr>
              <a:t>Việc Chúa, làm cho ta ôi thực vĩ đại. Ta thấy mình chứa chan niềm vui.  </a:t>
            </a:r>
          </a:p>
        </p:txBody>
      </p:sp>
    </p:spTree>
    <p:extLst>
      <p:ext uri="{BB962C8B-B14F-4D97-AF65-F5344CB8AC3E}">
        <p14:creationId xmlns:p14="http://schemas.microsoft.com/office/powerpoint/2010/main" val="2201199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3613" y="361950"/>
            <a:ext cx="5526987" cy="2075840"/>
          </a:xfrm>
          <a:prstGeom prst="rect">
            <a:avLst/>
          </a:prstGeom>
        </p:spPr>
      </p:pic>
      <p:sp>
        <p:nvSpPr>
          <p:cNvPr id="4" name="Rectangle 3"/>
          <p:cNvSpPr/>
          <p:nvPr/>
        </p:nvSpPr>
        <p:spPr>
          <a:xfrm>
            <a:off x="0" y="1581150"/>
            <a:ext cx="9144000" cy="3354765"/>
          </a:xfrm>
          <a:prstGeom prst="rect">
            <a:avLst/>
          </a:prstGeom>
        </p:spPr>
        <p:txBody>
          <a:bodyPr wrap="square">
            <a:spAutoFit/>
          </a:bodyPr>
          <a:lstStyle/>
          <a:p>
            <a:pPr defTabSz="914400"/>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pPr defTabSz="914400"/>
            <a:r>
              <a:rPr lang="vi-VN" sz="3600" i="1" dirty="0" smtClean="0">
                <a:solidFill>
                  <a:srgbClr val="FFFF00"/>
                </a:solidFill>
              </a:rPr>
              <a:t>Anh em hãy nên tinh tuyền, đừng làm gì đáng trách, trong khi chờ đợi ngày Đức Ki-tô quang lâm.</a:t>
            </a:r>
            <a:endParaRPr lang="vi-VN" sz="3600" i="1" dirty="0">
              <a:solidFill>
                <a:srgbClr val="FFFF00"/>
              </a:solidFill>
            </a:endParaRPr>
          </a:p>
          <a:p>
            <a:pPr defTabSz="914400"/>
            <a:r>
              <a:rPr lang="vi-VN" sz="3600" dirty="0">
                <a:solidFill>
                  <a:prstClr val="white"/>
                </a:solidFill>
              </a:rPr>
              <a:t>Bài trích thư thứ nhất của thánh </a:t>
            </a:r>
            <a:r>
              <a:rPr lang="vi-VN" sz="3600" dirty="0" smtClean="0">
                <a:solidFill>
                  <a:prstClr val="white"/>
                </a:solidFill>
              </a:rPr>
              <a:t>Phao-lô </a:t>
            </a:r>
            <a:r>
              <a:rPr lang="vi-VN" sz="3600" dirty="0">
                <a:solidFill>
                  <a:prstClr val="white"/>
                </a:solidFill>
              </a:rPr>
              <a:t>tông </a:t>
            </a:r>
            <a:r>
              <a:rPr lang="vi-VN" sz="3600" dirty="0" smtClean="0">
                <a:solidFill>
                  <a:prstClr val="white"/>
                </a:solidFill>
              </a:rPr>
              <a:t>đồ gửi tín hữu Phi-líp-phê.</a:t>
            </a:r>
            <a:endParaRPr lang="vi-VN" sz="3600" dirty="0">
              <a:solidFill>
                <a:prstClr val="white"/>
              </a:solidFill>
            </a:endParaRPr>
          </a:p>
        </p:txBody>
      </p:sp>
    </p:spTree>
    <p:extLst>
      <p:ext uri="{BB962C8B-B14F-4D97-AF65-F5344CB8AC3E}">
        <p14:creationId xmlns:p14="http://schemas.microsoft.com/office/powerpoint/2010/main" val="167602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55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Alleluia-Alleluia: </a:t>
            </a:r>
            <a:r>
              <a:rPr lang="vi-VN" sz="5400" dirty="0">
                <a:solidFill>
                  <a:schemeClr val="bg1"/>
                </a:solidFill>
              </a:rPr>
              <a:t>Hãy dọn đường cho Chúa, hãy sửa đường Chúa cho thẳng ngay, và mọi người sẽ thấy, ơn Thiên Chúa cứu độ  </a:t>
            </a:r>
            <a:r>
              <a:rPr lang="vi-VN" sz="5400" dirty="0">
                <a:solidFill>
                  <a:srgbClr val="FFFF00"/>
                </a:solidFill>
              </a:rPr>
              <a:t>Alleluia …</a:t>
            </a:r>
            <a:endParaRPr lang="en-US" sz="5400" dirty="0">
              <a:solidFill>
                <a:srgbClr val="FFFF00"/>
              </a:solidFill>
            </a:endParaRPr>
          </a:p>
        </p:txBody>
      </p:sp>
    </p:spTree>
    <p:extLst>
      <p:ext uri="{BB962C8B-B14F-4D97-AF65-F5344CB8AC3E}">
        <p14:creationId xmlns:p14="http://schemas.microsoft.com/office/powerpoint/2010/main" val="4187817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35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6727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0"/>
            <a:ext cx="9144000" cy="5143499"/>
          </a:xfrm>
        </p:spPr>
        <p:txBody>
          <a:bodyPr>
            <a:normAutofit/>
          </a:bodyPr>
          <a:lstStyle/>
          <a:p>
            <a:r>
              <a:rPr lang="en-US" sz="6000" b="1" dirty="0">
                <a:solidFill>
                  <a:srgbClr val="FFFF00"/>
                </a:solidFill>
                <a:latin typeface="+mn-lt"/>
              </a:rPr>
              <a:t/>
            </a:r>
            <a:br>
              <a:rPr lang="en-US" sz="6000" b="1" dirty="0">
                <a:solidFill>
                  <a:srgbClr val="FFFF00"/>
                </a:solidFill>
                <a:latin typeface="+mn-lt"/>
              </a:rPr>
            </a:br>
            <a:r>
              <a:rPr lang="en-US" sz="6600" b="1" dirty="0">
                <a:solidFill>
                  <a:srgbClr val="FFFF00"/>
                </a:solidFill>
                <a:latin typeface="+mn-lt"/>
              </a:rPr>
              <a:t>KINH TIN KÍNH</a:t>
            </a:r>
            <a:r>
              <a:rPr lang="en-US" sz="5400" dirty="0">
                <a:solidFill>
                  <a:srgbClr val="FFFF00"/>
                </a:solidFill>
              </a:rPr>
              <a:t/>
            </a:r>
            <a:br>
              <a:rPr lang="en-US" sz="5400" dirty="0">
                <a:solidFill>
                  <a:srgbClr val="FFFF00"/>
                </a:solidFill>
              </a:rPr>
            </a:br>
            <a:endParaRPr lang="en-US" sz="4800" i="1" dirty="0">
              <a:solidFill>
                <a:schemeClr val="bg1"/>
              </a:solidFill>
            </a:endParaRPr>
          </a:p>
        </p:txBody>
      </p:sp>
    </p:spTree>
    <p:extLst>
      <p:ext uri="{BB962C8B-B14F-4D97-AF65-F5344CB8AC3E}">
        <p14:creationId xmlns:p14="http://schemas.microsoft.com/office/powerpoint/2010/main" val="138003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6000" dirty="0">
                <a:solidFill>
                  <a:srgbClr val="FFFF00"/>
                </a:solidFill>
              </a:rPr>
              <a:t>ĐK: </a:t>
            </a:r>
            <a:r>
              <a:rPr lang="vi-VN" sz="6000" dirty="0">
                <a:solidFill>
                  <a:schemeClr val="bg1"/>
                </a:solidFill>
              </a:rPr>
              <a:t>Việc Chúa, làm cho ta ôi thực vĩ đại. Ta thấy mình chứa chan niềm vui.  </a:t>
            </a:r>
          </a:p>
        </p:txBody>
      </p:sp>
    </p:spTree>
    <p:extLst>
      <p:ext uri="{BB962C8B-B14F-4D97-AF65-F5344CB8AC3E}">
        <p14:creationId xmlns:p14="http://schemas.microsoft.com/office/powerpoint/2010/main" val="1533432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rmAutofit fontScale="90000"/>
          </a:bodyPr>
          <a:lstStyle/>
          <a:p>
            <a:pPr algn="just"/>
            <a:r>
              <a:rPr lang="vi-VN" sz="5400" dirty="0">
                <a:solidFill>
                  <a:srgbClr val="FFFF00"/>
                </a:solidFill>
              </a:rPr>
              <a:t>Tôi tin kính một Thiên Chúa là Cha toàn năng, </a:t>
            </a:r>
            <a:r>
              <a:rPr lang="vi-VN" sz="5400" dirty="0">
                <a:solidFill>
                  <a:schemeClr val="bg1"/>
                </a:solidFill>
              </a:rPr>
              <a:t>Đấng tạo thành trời đất, muôn vật hữu hình và vô hình. Tôi tin kính một Chúa Giê-su Ki-tô, Con Một Thiên Chúa, sinh bởi Đức Chúa Cha từ trước muôn đời. </a:t>
            </a:r>
          </a:p>
        </p:txBody>
      </p:sp>
    </p:spTree>
    <p:extLst>
      <p:ext uri="{BB962C8B-B14F-4D97-AF65-F5344CB8AC3E}">
        <p14:creationId xmlns:p14="http://schemas.microsoft.com/office/powerpoint/2010/main" val="2836914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000" dirty="0">
                <a:solidFill>
                  <a:schemeClr val="bg1"/>
                </a:solidFill>
              </a:rPr>
              <a:t>Người là Thiên Chúa bởi Thiên Chúa, Ánh Sáng bởi Ánh Sáng, Thiên Chúa thật bởi Thiên Chúa thật, được sinh ra mà không phải được tạo thành, đồng bản thể với Đức Chúa Cha</a:t>
            </a:r>
            <a:endParaRPr lang="en-US" sz="5000" dirty="0">
              <a:solidFill>
                <a:srgbClr val="FFFF00"/>
              </a:solidFill>
            </a:endParaRPr>
          </a:p>
        </p:txBody>
      </p:sp>
    </p:spTree>
    <p:extLst>
      <p:ext uri="{BB962C8B-B14F-4D97-AF65-F5344CB8AC3E}">
        <p14:creationId xmlns:p14="http://schemas.microsoft.com/office/powerpoint/2010/main" val="1809686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4800" dirty="0">
                <a:solidFill>
                  <a:schemeClr val="bg1"/>
                </a:solidFill>
              </a:rPr>
              <a:t>Nhờ Người mà muôn vật được tạo thành. Vì loài người chúng ta và để cứu độ chúng ta, Người đã từ trời xuống thế. </a:t>
            </a:r>
            <a:r>
              <a:rPr lang="vi-VN" sz="4800" dirty="0">
                <a:solidFill>
                  <a:srgbClr val="FFFF00"/>
                </a:solidFill>
              </a:rPr>
              <a:t>Bởi phép Đức Chúa Thánh Thần, Người đã nhập thể trong lòng Trinh Nữ Ma-ri-a, và đã làm người. </a:t>
            </a:r>
          </a:p>
        </p:txBody>
      </p:sp>
    </p:spTree>
    <p:extLst>
      <p:ext uri="{BB962C8B-B14F-4D97-AF65-F5344CB8AC3E}">
        <p14:creationId xmlns:p14="http://schemas.microsoft.com/office/powerpoint/2010/main" val="535691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4800" dirty="0">
                <a:solidFill>
                  <a:schemeClr val="bg1"/>
                </a:solidFill>
              </a:rPr>
              <a:t>Người chịu đóng đinh vào thập giá  vì chúng  ta, thời quan Phong-xi-ô Phi-la-tô. Người chịu khổ hình và mai táng, ngày thứ ba Người sống lại như lời Thánh Kinh. Người lên trời, ngự bên hữu Đức Chúa Cha, </a:t>
            </a:r>
            <a:endParaRPr lang="en-US" sz="4800" dirty="0">
              <a:solidFill>
                <a:srgbClr val="FFFF00"/>
              </a:solidFill>
            </a:endParaRPr>
          </a:p>
        </p:txBody>
      </p:sp>
    </p:spTree>
    <p:extLst>
      <p:ext uri="{BB962C8B-B14F-4D97-AF65-F5344CB8AC3E}">
        <p14:creationId xmlns:p14="http://schemas.microsoft.com/office/powerpoint/2010/main" val="4020506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dirty="0">
                <a:solidFill>
                  <a:schemeClr val="bg1"/>
                </a:solidFill>
              </a:rPr>
              <a:t>Và Người sẽ lại đến trong vinh quang để phán xét kẻ sống và kẻ chết, Nước Người sẽ không bao giờ cùng. Tôi tin kính Đức Chúa Thánh Thần là Thiên Chúa và là Đấng ban sự sống,  </a:t>
            </a:r>
          </a:p>
        </p:txBody>
      </p:sp>
    </p:spTree>
    <p:extLst>
      <p:ext uri="{BB962C8B-B14F-4D97-AF65-F5344CB8AC3E}">
        <p14:creationId xmlns:p14="http://schemas.microsoft.com/office/powerpoint/2010/main" val="2079686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chemeClr val="bg1"/>
                </a:solidFill>
              </a:rPr>
              <a:t>Người bởi Đức Chúa Cha và Đức Chúa Con mà ra, Người được phụng thờ và tôn vinh cùng với Đức Chúa Cha và Đức Chúa Con, Người đã dùng các tiên tri mà phán dạy. </a:t>
            </a:r>
            <a:endParaRPr lang="en-US" sz="5400" dirty="0">
              <a:solidFill>
                <a:srgbClr val="FFFF00"/>
              </a:solidFill>
            </a:endParaRPr>
          </a:p>
        </p:txBody>
      </p:sp>
    </p:spTree>
    <p:extLst>
      <p:ext uri="{BB962C8B-B14F-4D97-AF65-F5344CB8AC3E}">
        <p14:creationId xmlns:p14="http://schemas.microsoft.com/office/powerpoint/2010/main" val="1724097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400" dirty="0">
                <a:solidFill>
                  <a:schemeClr val="bg1"/>
                </a:solidFill>
              </a:rPr>
              <a:t>Tôi tin Hội Thánh duy nhất, thánh thiện, công giáo và tông truyền. Tôi tuyên xưng có một Phép Rửa để tha tội. Tôi trông đợi kẻ chết sống lại và sự sống đời sau. </a:t>
            </a:r>
            <a:r>
              <a:rPr lang="vi-VN" sz="5400" dirty="0">
                <a:solidFill>
                  <a:srgbClr val="FFFF00"/>
                </a:solidFill>
              </a:rPr>
              <a:t>Amen. </a:t>
            </a:r>
            <a:endParaRPr lang="en-US" sz="5400" dirty="0">
              <a:solidFill>
                <a:srgbClr val="FFFF00"/>
              </a:solidFill>
            </a:endParaRPr>
          </a:p>
        </p:txBody>
      </p:sp>
    </p:spTree>
    <p:extLst>
      <p:ext uri="{BB962C8B-B14F-4D97-AF65-F5344CB8AC3E}">
        <p14:creationId xmlns:p14="http://schemas.microsoft.com/office/powerpoint/2010/main" val="301968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743" y="971550"/>
            <a:ext cx="1656773" cy="2552700"/>
          </a:xfrm>
          <a:prstGeom prst="rect">
            <a:avLst/>
          </a:prstGeom>
        </p:spPr>
      </p:pic>
      <p:sp>
        <p:nvSpPr>
          <p:cNvPr id="5" name="Rectangle 4"/>
          <p:cNvSpPr/>
          <p:nvPr/>
        </p:nvSpPr>
        <p:spPr>
          <a:xfrm>
            <a:off x="2667000" y="133351"/>
            <a:ext cx="6400800" cy="1077218"/>
          </a:xfrm>
          <a:prstGeom prst="rect">
            <a:avLst/>
          </a:prstGeom>
        </p:spPr>
        <p:txBody>
          <a:bodyPr wrap="square" lIns="91436" tIns="45718" rIns="91436" bIns="45718">
            <a:spAutoFit/>
          </a:bodyPr>
          <a:lstStyle/>
          <a:p>
            <a:pPr algn="ctr"/>
            <a:r>
              <a:rPr lang="en-US" sz="3200" dirty="0">
                <a:solidFill>
                  <a:srgbClr val="FFFF00"/>
                </a:solidFill>
              </a:rPr>
              <a:t>LỜI NGUYỆN TÍN HỮU </a:t>
            </a:r>
          </a:p>
          <a:p>
            <a:pPr algn="ctr"/>
            <a:r>
              <a:rPr lang="en-US" sz="3200" dirty="0">
                <a:solidFill>
                  <a:srgbClr val="FFFF00"/>
                </a:solidFill>
              </a:rPr>
              <a:t>CHÚA NHẬT II MÙA VỌNG NĂM 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97" y="3867151"/>
            <a:ext cx="2607304" cy="1248247"/>
          </a:xfrm>
          <a:prstGeom prst="rect">
            <a:avLst/>
          </a:prstGeom>
        </p:spPr>
      </p:pic>
    </p:spTree>
    <p:extLst>
      <p:ext uri="{BB962C8B-B14F-4D97-AF65-F5344CB8AC3E}">
        <p14:creationId xmlns:p14="http://schemas.microsoft.com/office/powerpoint/2010/main" val="3446069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84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895600" y="2495551"/>
            <a:ext cx="6629400" cy="1477328"/>
          </a:xfrm>
          <a:prstGeom prst="rect">
            <a:avLst/>
          </a:prstGeom>
        </p:spPr>
        <p:txBody>
          <a:bodyPr wrap="square" lIns="91436" tIns="45718" rIns="91436" bIns="45718">
            <a:spAutoFit/>
          </a:bodyPr>
          <a:lstStyle/>
          <a:p>
            <a:pPr algn="ctr"/>
            <a:r>
              <a:rPr lang="en-US" sz="5400" dirty="0" err="1">
                <a:solidFill>
                  <a:srgbClr val="FFFF00"/>
                </a:solidFill>
              </a:rPr>
              <a:t>Lễ</a:t>
            </a:r>
            <a:r>
              <a:rPr lang="en-US" sz="5400" dirty="0">
                <a:solidFill>
                  <a:srgbClr val="FFFF00"/>
                </a:solidFill>
              </a:rPr>
              <a:t> </a:t>
            </a:r>
            <a:r>
              <a:rPr lang="en-US" sz="5400" dirty="0" err="1">
                <a:solidFill>
                  <a:srgbClr val="FFFF00"/>
                </a:solidFill>
              </a:rPr>
              <a:t>Dâng</a:t>
            </a:r>
            <a:r>
              <a:rPr lang="en-US" sz="5400" dirty="0">
                <a:solidFill>
                  <a:srgbClr val="FFFF00"/>
                </a:solidFill>
              </a:rPr>
              <a:t> </a:t>
            </a:r>
            <a:r>
              <a:rPr lang="en-US" sz="5400" dirty="0" err="1">
                <a:solidFill>
                  <a:srgbClr val="FFFF00"/>
                </a:solidFill>
              </a:rPr>
              <a:t>Mùa</a:t>
            </a:r>
            <a:r>
              <a:rPr lang="en-US" sz="5400" dirty="0">
                <a:solidFill>
                  <a:srgbClr val="FFFF00"/>
                </a:solidFill>
              </a:rPr>
              <a:t> </a:t>
            </a:r>
            <a:r>
              <a:rPr lang="en-US" sz="5400" dirty="0" err="1">
                <a:solidFill>
                  <a:srgbClr val="FFFF00"/>
                </a:solidFill>
              </a:rPr>
              <a:t>Vọng</a:t>
            </a:r>
            <a:endParaRPr lang="en-US" sz="5400" dirty="0">
              <a:solidFill>
                <a:srgbClr val="FFFF00"/>
              </a:solidFill>
            </a:endParaRPr>
          </a:p>
          <a:p>
            <a:pPr algn="ctr"/>
            <a:r>
              <a:rPr lang="en-US" sz="3600" i="1" dirty="0" err="1">
                <a:solidFill>
                  <a:prstClr val="white"/>
                </a:solidFill>
              </a:rPr>
              <a:t>Linh</a:t>
            </a:r>
            <a:r>
              <a:rPr lang="en-US" sz="3600" i="1" dirty="0">
                <a:solidFill>
                  <a:prstClr val="white"/>
                </a:solidFill>
              </a:rPr>
              <a:t> </a:t>
            </a:r>
            <a:r>
              <a:rPr lang="en-US" sz="3600" i="1" dirty="0" err="1">
                <a:solidFill>
                  <a:prstClr val="white"/>
                </a:solidFill>
              </a:rPr>
              <a:t>Huyền</a:t>
            </a:r>
            <a:r>
              <a:rPr lang="en-US" sz="3600" i="1" dirty="0">
                <a:solidFill>
                  <a:prstClr val="white"/>
                </a:solidFill>
              </a:rPr>
              <a:t> Dung</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7" y="4092577"/>
            <a:ext cx="46513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86200" y="4226066"/>
            <a:ext cx="4572000" cy="715577"/>
          </a:xfrm>
          <a:prstGeom prst="rect">
            <a:avLst/>
          </a:prstGeom>
        </p:spPr>
        <p:txBody>
          <a:bodyPr lIns="91436" tIns="45718" rIns="91436" bIns="45718">
            <a:spAutoFit/>
          </a:bodyPr>
          <a:lstStyle/>
          <a:p>
            <a:pPr lvl="0" algn="ctr"/>
            <a:r>
              <a:rPr lang="vi-VN" sz="2000" dirty="0">
                <a:solidFill>
                  <a:srgbClr val="FFFF00"/>
                </a:solidFill>
              </a:rPr>
              <a:t>CA ĐOÀN TÊRÊSA - AVILA</a:t>
            </a:r>
          </a:p>
          <a:p>
            <a:pPr lvl="0" algn="ctr"/>
            <a:r>
              <a:rPr lang="vi-VN" sz="2000" dirty="0">
                <a:solidFill>
                  <a:srgbClr val="FFFF00"/>
                </a:solidFill>
              </a:rPr>
              <a:t>GIÁO XỨ THIÊN ÂN</a:t>
            </a:r>
          </a:p>
        </p:txBody>
      </p:sp>
    </p:spTree>
    <p:extLst>
      <p:ext uri="{BB962C8B-B14F-4D97-AF65-F5344CB8AC3E}">
        <p14:creationId xmlns:p14="http://schemas.microsoft.com/office/powerpoint/2010/main" val="356747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Alleluia-Alleluia: </a:t>
            </a:r>
            <a:r>
              <a:rPr lang="vi-VN" sz="5400" dirty="0">
                <a:solidFill>
                  <a:schemeClr val="bg1"/>
                </a:solidFill>
              </a:rPr>
              <a:t>Hãy dọn đường cho Chúa, hãy sửa đường Chúa cho thẳng ngay, và mọi người sẽ thấy, ơn Thiên Chúa cứu độ  </a:t>
            </a:r>
            <a:r>
              <a:rPr lang="vi-VN" sz="5400" dirty="0">
                <a:solidFill>
                  <a:srgbClr val="FFFF00"/>
                </a:solidFill>
              </a:rPr>
              <a:t>Alleluia …</a:t>
            </a:r>
            <a:endParaRPr lang="en-US" sz="5400" dirty="0">
              <a:solidFill>
                <a:srgbClr val="FFFF00"/>
              </a:solidFill>
            </a:endParaRPr>
          </a:p>
        </p:txBody>
      </p:sp>
    </p:spTree>
    <p:extLst>
      <p:ext uri="{BB962C8B-B14F-4D97-AF65-F5344CB8AC3E}">
        <p14:creationId xmlns:p14="http://schemas.microsoft.com/office/powerpoint/2010/main" val="3561134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000" dirty="0">
                <a:solidFill>
                  <a:srgbClr val="FFFF00"/>
                </a:solidFill>
              </a:rPr>
              <a:t>Pk1: </a:t>
            </a:r>
            <a:r>
              <a:rPr lang="vi-VN" sz="5000" dirty="0">
                <a:solidFill>
                  <a:schemeClr val="bg1"/>
                </a:solidFill>
              </a:rPr>
              <a:t>Trong tâm tình chờ mong Chúa đến con xin dâng lên lễ dâng mọn hèn, là lòng thành thống hối ăn năn. Xin Chúa xót thương ban xuống muôn ơn, để đổi mới tâm hồn con đây. </a:t>
            </a:r>
          </a:p>
        </p:txBody>
      </p:sp>
    </p:spTree>
    <p:extLst>
      <p:ext uri="{BB962C8B-B14F-4D97-AF65-F5344CB8AC3E}">
        <p14:creationId xmlns:p14="http://schemas.microsoft.com/office/powerpoint/2010/main" val="4122728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dirty="0">
                <a:solidFill>
                  <a:srgbClr val="FFFF00"/>
                </a:solidFill>
              </a:rPr>
              <a:t>ĐK: </a:t>
            </a:r>
            <a:r>
              <a:rPr lang="vi-VN" sz="5400" dirty="0">
                <a:solidFill>
                  <a:schemeClr val="bg1"/>
                </a:solidFill>
              </a:rPr>
              <a:t>Bánh với rượu đoàn con tiến dâng, xin Chúa thương đổ tràn thánh ân. </a:t>
            </a:r>
          </a:p>
        </p:txBody>
      </p:sp>
    </p:spTree>
    <p:extLst>
      <p:ext uri="{BB962C8B-B14F-4D97-AF65-F5344CB8AC3E}">
        <p14:creationId xmlns:p14="http://schemas.microsoft.com/office/powerpoint/2010/main" val="4148460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fontScale="90000"/>
          </a:bodyPr>
          <a:lstStyle/>
          <a:p>
            <a:pPr algn="just"/>
            <a:r>
              <a:rPr lang="vi-VN" sz="5000" dirty="0">
                <a:solidFill>
                  <a:schemeClr val="bg1"/>
                </a:solidFill>
              </a:rPr>
              <a:t/>
            </a:r>
            <a:br>
              <a:rPr lang="vi-VN" sz="5000" dirty="0">
                <a:solidFill>
                  <a:schemeClr val="bg1"/>
                </a:solidFill>
              </a:rPr>
            </a:br>
            <a:r>
              <a:rPr lang="vi-VN" sz="5600" dirty="0">
                <a:solidFill>
                  <a:srgbClr val="FFFF00"/>
                </a:solidFill>
              </a:rPr>
              <a:t>Pk2:  </a:t>
            </a:r>
            <a:r>
              <a:rPr lang="vi-VN" sz="5600" dirty="0">
                <a:solidFill>
                  <a:schemeClr val="bg1"/>
                </a:solidFill>
              </a:rPr>
              <a:t>Con van nài Ngài ơi mau đến tâm tư con mong Chúa bao tháng ngày, nguyện trời cao đổ xuống sương mai. Mưa Đấng Cứu Tinh, mưa Đấng Công Bình để giải thoát cứu độ  nhân gian.</a:t>
            </a:r>
            <a:r>
              <a:rPr lang="vi-VN" sz="5000" dirty="0">
                <a:solidFill>
                  <a:schemeClr val="bg1"/>
                </a:solidFill>
              </a:rPr>
              <a:t/>
            </a:r>
            <a:br>
              <a:rPr lang="vi-VN" sz="5000" dirty="0">
                <a:solidFill>
                  <a:schemeClr val="bg1"/>
                </a:solidFill>
              </a:rPr>
            </a:br>
            <a:r>
              <a:rPr lang="vi-VN" sz="5000" dirty="0">
                <a:solidFill>
                  <a:schemeClr val="bg1"/>
                </a:solidFill>
              </a:rPr>
              <a:t> </a:t>
            </a:r>
          </a:p>
        </p:txBody>
      </p:sp>
    </p:spTree>
    <p:extLst>
      <p:ext uri="{BB962C8B-B14F-4D97-AF65-F5344CB8AC3E}">
        <p14:creationId xmlns:p14="http://schemas.microsoft.com/office/powerpoint/2010/main" val="3076936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a:bodyPr>
          <a:lstStyle/>
          <a:p>
            <a:pPr algn="just"/>
            <a:r>
              <a:rPr lang="vi-VN" sz="5400" dirty="0">
                <a:solidFill>
                  <a:srgbClr val="FFFF00"/>
                </a:solidFill>
              </a:rPr>
              <a:t>ĐK: </a:t>
            </a:r>
            <a:r>
              <a:rPr lang="vi-VN" sz="5400" dirty="0">
                <a:solidFill>
                  <a:schemeClr val="bg1"/>
                </a:solidFill>
              </a:rPr>
              <a:t>Bánh với rượu đoàn con tiến dâng, xin Chúa thương đổ tràn thánh ân. </a:t>
            </a:r>
          </a:p>
        </p:txBody>
      </p:sp>
    </p:spTree>
    <p:extLst>
      <p:ext uri="{BB962C8B-B14F-4D97-AF65-F5344CB8AC3E}">
        <p14:creationId xmlns:p14="http://schemas.microsoft.com/office/powerpoint/2010/main" val="1502450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139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88945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257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r>
              <a:rPr lang="en-US" sz="6600" b="1" dirty="0" err="1">
                <a:solidFill>
                  <a:srgbClr val="FFFF00"/>
                </a:solidFill>
                <a:latin typeface="+mn-lt"/>
              </a:rPr>
              <a:t>Ca</a:t>
            </a:r>
            <a:r>
              <a:rPr lang="en-US" sz="6600" b="1" dirty="0">
                <a:solidFill>
                  <a:srgbClr val="FFFF00"/>
                </a:solidFill>
                <a:latin typeface="+mn-lt"/>
              </a:rPr>
              <a:t> </a:t>
            </a:r>
            <a:r>
              <a:rPr lang="en-US" sz="6600" b="1" dirty="0" err="1">
                <a:solidFill>
                  <a:srgbClr val="FFFF00"/>
                </a:solidFill>
                <a:latin typeface="+mn-lt"/>
              </a:rPr>
              <a:t>Nguyện</a:t>
            </a:r>
            <a:r>
              <a:rPr lang="en-US" sz="6600" b="1" dirty="0">
                <a:solidFill>
                  <a:srgbClr val="FFFF00"/>
                </a:solidFill>
                <a:latin typeface="+mn-lt"/>
              </a:rPr>
              <a:t> </a:t>
            </a:r>
            <a:r>
              <a:rPr lang="en-US" sz="6600" b="1" dirty="0" err="1">
                <a:solidFill>
                  <a:srgbClr val="FFFF00"/>
                </a:solidFill>
                <a:latin typeface="+mn-lt"/>
              </a:rPr>
              <a:t>Hiệp</a:t>
            </a:r>
            <a:r>
              <a:rPr lang="en-US" sz="6600" b="1" dirty="0">
                <a:solidFill>
                  <a:srgbClr val="FFFF00"/>
                </a:solidFill>
                <a:latin typeface="+mn-lt"/>
              </a:rPr>
              <a:t> </a:t>
            </a:r>
            <a:r>
              <a:rPr lang="en-US" sz="6600" b="1" dirty="0" err="1">
                <a:solidFill>
                  <a:srgbClr val="FFFF00"/>
                </a:solidFill>
                <a:latin typeface="+mn-lt"/>
              </a:rPr>
              <a:t>Lễ</a:t>
            </a:r>
            <a:r>
              <a:rPr lang="en-US" sz="6600" b="1" dirty="0">
                <a:solidFill>
                  <a:srgbClr val="FFFF00"/>
                </a:solidFill>
                <a:latin typeface="+mn-lt"/>
              </a:rPr>
              <a:t/>
            </a:r>
            <a:br>
              <a:rPr lang="en-US" sz="6600" b="1" dirty="0">
                <a:solidFill>
                  <a:srgbClr val="FFFF00"/>
                </a:solidFill>
                <a:latin typeface="+mn-lt"/>
              </a:rPr>
            </a:br>
            <a:r>
              <a:rPr lang="vi-VN" sz="6600" b="1" dirty="0">
                <a:solidFill>
                  <a:srgbClr val="FFFF00"/>
                </a:solidFill>
                <a:latin typeface="+mn-lt"/>
              </a:rPr>
              <a:t>Có Tiếng Kêu </a:t>
            </a:r>
            <a:br>
              <a:rPr lang="vi-VN" sz="6600" b="1" dirty="0">
                <a:solidFill>
                  <a:srgbClr val="FFFF00"/>
                </a:solidFill>
                <a:latin typeface="+mn-lt"/>
              </a:rPr>
            </a:br>
            <a:r>
              <a:rPr lang="vi-VN" sz="6600" b="1" dirty="0">
                <a:solidFill>
                  <a:srgbClr val="FFFF00"/>
                </a:solidFill>
                <a:latin typeface="+mn-lt"/>
              </a:rPr>
              <a:t>Trong Hoang Địa </a:t>
            </a:r>
            <a:r>
              <a:rPr lang="en-US" sz="6600" b="1" dirty="0">
                <a:solidFill>
                  <a:srgbClr val="FFFF00"/>
                </a:solidFill>
                <a:latin typeface="+mn-lt"/>
              </a:rPr>
              <a:t/>
            </a:r>
            <a:br>
              <a:rPr lang="en-US" sz="6600" b="1" dirty="0">
                <a:solidFill>
                  <a:srgbClr val="FFFF00"/>
                </a:solidFill>
                <a:latin typeface="+mn-lt"/>
              </a:rPr>
            </a:br>
            <a:r>
              <a:rPr lang="vi-VN" sz="4800" b="1" i="1" dirty="0">
                <a:solidFill>
                  <a:schemeClr val="bg1"/>
                </a:solidFill>
                <a:latin typeface="+mn-lt"/>
              </a:rPr>
              <a:t>Lm. Nguyễn Hùng Cường &amp; Viễn Xứ</a:t>
            </a:r>
            <a:r>
              <a:rPr lang="en-US" sz="5400" dirty="0">
                <a:solidFill>
                  <a:srgbClr val="FFFF00"/>
                </a:solidFill>
              </a:rPr>
              <a:t/>
            </a:r>
            <a:br>
              <a:rPr lang="en-US" sz="5400" dirty="0">
                <a:solidFill>
                  <a:srgbClr val="FFFF00"/>
                </a:solidFill>
              </a:rPr>
            </a:br>
            <a:endParaRPr lang="en-US" sz="54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70327"/>
            <a:ext cx="5943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62200" y="4019552"/>
            <a:ext cx="4572000" cy="830997"/>
          </a:xfrm>
          <a:prstGeom prst="rect">
            <a:avLst/>
          </a:prstGeom>
        </p:spPr>
        <p:txBody>
          <a:bodyPr lIns="91436" tIns="45718" rIns="91436" bIns="45718">
            <a:spAutoFit/>
          </a:bodyPr>
          <a:lstStyle/>
          <a:p>
            <a:pPr algn="ctr"/>
            <a:r>
              <a:rPr lang="vi-VN" sz="2400" dirty="0">
                <a:solidFill>
                  <a:srgbClr val="FFFF00"/>
                </a:solidFill>
              </a:rPr>
              <a:t>CA ĐOÀN TÊRÊSA - AVILA</a:t>
            </a:r>
          </a:p>
          <a:p>
            <a:pPr algn="ctr"/>
            <a:r>
              <a:rPr lang="vi-VN" sz="2400" dirty="0">
                <a:solidFill>
                  <a:srgbClr val="FFFF00"/>
                </a:solidFill>
              </a:rPr>
              <a:t>GIÁO XỨ THIÊN ÂN</a:t>
            </a:r>
          </a:p>
        </p:txBody>
      </p:sp>
    </p:spTree>
    <p:extLst>
      <p:ext uri="{BB962C8B-B14F-4D97-AF65-F5344CB8AC3E}">
        <p14:creationId xmlns:p14="http://schemas.microsoft.com/office/powerpoint/2010/main" val="319433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rmAutofit fontScale="90000"/>
          </a:bodyPr>
          <a:lstStyle/>
          <a:p>
            <a:pPr algn="just"/>
            <a:r>
              <a:rPr lang="vi-VN" sz="6000" dirty="0">
                <a:solidFill>
                  <a:srgbClr val="FFFF00"/>
                </a:solidFill>
              </a:rPr>
              <a:t>Pk1: </a:t>
            </a:r>
            <a:r>
              <a:rPr lang="vi-VN" sz="6000" dirty="0">
                <a:solidFill>
                  <a:schemeClr val="bg1"/>
                </a:solidFill>
              </a:rPr>
              <a:t>Có tiếng kêu trong hoang địa, có tiếng kêu đang giục giã. Mọi hố sâu hãy lấp cho đầy, đường quanh co hãy uốn cho thẳng, đồi núi kia, hãy san bằng cho Chúa tiến vào.  </a:t>
            </a:r>
          </a:p>
        </p:txBody>
      </p:sp>
    </p:spTree>
    <p:extLst>
      <p:ext uri="{BB962C8B-B14F-4D97-AF65-F5344CB8AC3E}">
        <p14:creationId xmlns:p14="http://schemas.microsoft.com/office/powerpoint/2010/main" val="1429060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dirty="0">
                <a:solidFill>
                  <a:srgbClr val="FFFF00"/>
                </a:solidFill>
              </a:rPr>
              <a:t>ĐK: </a:t>
            </a:r>
            <a:r>
              <a:rPr lang="vi-VN" sz="6000" dirty="0">
                <a:solidFill>
                  <a:schemeClr val="bg1"/>
                </a:solidFill>
              </a:rPr>
              <a:t>Lòng con thống hối, nguyện xin Chúa thứ tha muôn tội khiên. Niềm vui thánh thiêng, được thấy ơn cứu rỗi trên đời con. </a:t>
            </a:r>
          </a:p>
        </p:txBody>
      </p:sp>
    </p:spTree>
    <p:extLst>
      <p:ext uri="{BB962C8B-B14F-4D97-AF65-F5344CB8AC3E}">
        <p14:creationId xmlns:p14="http://schemas.microsoft.com/office/powerpoint/2010/main" val="4046786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11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dirty="0">
                <a:solidFill>
                  <a:srgbClr val="FFFF00"/>
                </a:solidFill>
              </a:rPr>
              <a:t>**</a:t>
            </a:r>
            <a:r>
              <a:rPr lang="vi-VN" sz="6000" dirty="0">
                <a:solidFill>
                  <a:schemeClr val="bg1"/>
                </a:solidFill>
              </a:rPr>
              <a:t> Nguyện xin Thiên Chúa, Ngài uốn nắn đỡ nâng cuộc đời con. Để con trở nên, là chứng nhân nhiệt tâm của Chúa.  </a:t>
            </a:r>
          </a:p>
        </p:txBody>
      </p:sp>
    </p:spTree>
    <p:extLst>
      <p:ext uri="{BB962C8B-B14F-4D97-AF65-F5344CB8AC3E}">
        <p14:creationId xmlns:p14="http://schemas.microsoft.com/office/powerpoint/2010/main" val="3857259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5400" dirty="0">
                <a:solidFill>
                  <a:srgbClr val="FFFF00"/>
                </a:solidFill>
              </a:rPr>
              <a:t>Pk2: </a:t>
            </a:r>
            <a:r>
              <a:rPr lang="vi-VN" sz="5400" dirty="0">
                <a:solidFill>
                  <a:schemeClr val="bg1"/>
                </a:solidFill>
              </a:rPr>
              <a:t>Hỡi những ai đang mê muội, hỡi những ai đang lạc lối. Nào hãy mau quay gót trở về, lòng ăn năn và hãy hối hận, vì Chúa thương, sẽ đưa về bên suối thiên ân.   </a:t>
            </a:r>
          </a:p>
        </p:txBody>
      </p:sp>
    </p:spTree>
    <p:extLst>
      <p:ext uri="{BB962C8B-B14F-4D97-AF65-F5344CB8AC3E}">
        <p14:creationId xmlns:p14="http://schemas.microsoft.com/office/powerpoint/2010/main" val="1001877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dirty="0">
                <a:solidFill>
                  <a:srgbClr val="FFFF00"/>
                </a:solidFill>
              </a:rPr>
              <a:t>ĐK: </a:t>
            </a:r>
            <a:r>
              <a:rPr lang="vi-VN" sz="6000" dirty="0">
                <a:solidFill>
                  <a:schemeClr val="bg1"/>
                </a:solidFill>
              </a:rPr>
              <a:t>Lòng con thống hối, nguyện xin Chúa thứ tha muôn tội khiên. Niềm vui thánh thiêng, được thấy ơn cứu rỗi trên đời con. </a:t>
            </a:r>
          </a:p>
        </p:txBody>
      </p:sp>
    </p:spTree>
    <p:extLst>
      <p:ext uri="{BB962C8B-B14F-4D97-AF65-F5344CB8AC3E}">
        <p14:creationId xmlns:p14="http://schemas.microsoft.com/office/powerpoint/2010/main" val="37147123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dirty="0">
                <a:solidFill>
                  <a:srgbClr val="FFFF00"/>
                </a:solidFill>
              </a:rPr>
              <a:t>**</a:t>
            </a:r>
            <a:r>
              <a:rPr lang="vi-VN" sz="6000" dirty="0">
                <a:solidFill>
                  <a:schemeClr val="bg1"/>
                </a:solidFill>
              </a:rPr>
              <a:t> Nguyện xin Thiên Chúa, Ngài uốn nắn đỡ nâng cuộc đời con. Để con trở nên, là chứng nhân nhiệt tâm của Chúa.  </a:t>
            </a:r>
          </a:p>
        </p:txBody>
      </p:sp>
    </p:spTree>
    <p:extLst>
      <p:ext uri="{BB962C8B-B14F-4D97-AF65-F5344CB8AC3E}">
        <p14:creationId xmlns:p14="http://schemas.microsoft.com/office/powerpoint/2010/main" val="1514715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Pk3: </a:t>
            </a:r>
            <a:r>
              <a:rPr lang="vi-VN" sz="5400" dirty="0">
                <a:solidFill>
                  <a:schemeClr val="bg1"/>
                </a:solidFill>
              </a:rPr>
              <a:t>Hỡi những ai đang mỏi mệt, cất bước lê trên đường vắng. Lòng đắng cay đã vắng nụ cười, nào vui lên vì Chúa cứu độ, Ngài đến đem, muôn ơn lành giải thoát chúng sinh. </a:t>
            </a:r>
            <a:endParaRPr lang="en-US" sz="5400" dirty="0">
              <a:solidFill>
                <a:srgbClr val="FFFF00"/>
              </a:solidFill>
            </a:endParaRPr>
          </a:p>
        </p:txBody>
      </p:sp>
    </p:spTree>
    <p:extLst>
      <p:ext uri="{BB962C8B-B14F-4D97-AF65-F5344CB8AC3E}">
        <p14:creationId xmlns:p14="http://schemas.microsoft.com/office/powerpoint/2010/main" val="9315259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dirty="0">
                <a:solidFill>
                  <a:srgbClr val="FFFF00"/>
                </a:solidFill>
              </a:rPr>
              <a:t>ĐK: </a:t>
            </a:r>
            <a:r>
              <a:rPr lang="vi-VN" sz="6000" dirty="0">
                <a:solidFill>
                  <a:schemeClr val="bg1"/>
                </a:solidFill>
              </a:rPr>
              <a:t>Lòng con thống hối, nguyện xin Chúa thứ tha muôn tội khiên. Niềm vui thánh thiêng, được thấy ơn cứu rỗi trên đời con. </a:t>
            </a:r>
          </a:p>
        </p:txBody>
      </p:sp>
    </p:spTree>
    <p:extLst>
      <p:ext uri="{BB962C8B-B14F-4D97-AF65-F5344CB8AC3E}">
        <p14:creationId xmlns:p14="http://schemas.microsoft.com/office/powerpoint/2010/main" val="31825530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vi-VN" sz="6000" dirty="0">
                <a:solidFill>
                  <a:srgbClr val="FFFF00"/>
                </a:solidFill>
              </a:rPr>
              <a:t>**</a:t>
            </a:r>
            <a:r>
              <a:rPr lang="vi-VN" sz="6000" dirty="0">
                <a:solidFill>
                  <a:schemeClr val="bg1"/>
                </a:solidFill>
              </a:rPr>
              <a:t> Nguyện xin Thiên Chúa, Ngài uốn nắn đỡ nâng cuộc đời con. Để con trở nên, là chứng nhân nhiệt tâm của Chúa.  </a:t>
            </a:r>
          </a:p>
        </p:txBody>
      </p:sp>
    </p:spTree>
    <p:extLst>
      <p:ext uri="{BB962C8B-B14F-4D97-AF65-F5344CB8AC3E}">
        <p14:creationId xmlns:p14="http://schemas.microsoft.com/office/powerpoint/2010/main" val="899147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70503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maxresdefa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05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050"/>
            <a:ext cx="9144000" cy="5143499"/>
          </a:xfrm>
        </p:spPr>
        <p:txBody>
          <a:bodyPr>
            <a:normAutofit/>
          </a:bodyPr>
          <a:lstStyle/>
          <a:p>
            <a:r>
              <a:rPr lang="en-US" sz="6600" dirty="0" err="1">
                <a:solidFill>
                  <a:srgbClr val="FFFF00"/>
                </a:solidFill>
                <a:latin typeface="+mn-lt"/>
              </a:rPr>
              <a:t>Ca</a:t>
            </a:r>
            <a:r>
              <a:rPr lang="en-US" sz="6600" dirty="0">
                <a:solidFill>
                  <a:srgbClr val="FFFF00"/>
                </a:solidFill>
                <a:latin typeface="+mn-lt"/>
              </a:rPr>
              <a:t> </a:t>
            </a:r>
            <a:r>
              <a:rPr lang="en-US" sz="6600" dirty="0" err="1">
                <a:solidFill>
                  <a:srgbClr val="FFFF00"/>
                </a:solidFill>
                <a:latin typeface="+mn-lt"/>
              </a:rPr>
              <a:t>Kết</a:t>
            </a:r>
            <a:r>
              <a:rPr lang="en-US" sz="6600" dirty="0">
                <a:solidFill>
                  <a:srgbClr val="FFFF00"/>
                </a:solidFill>
                <a:latin typeface="+mn-lt"/>
              </a:rPr>
              <a:t> </a:t>
            </a:r>
            <a:r>
              <a:rPr lang="en-US" sz="6600" dirty="0" err="1">
                <a:solidFill>
                  <a:srgbClr val="FFFF00"/>
                </a:solidFill>
                <a:latin typeface="+mn-lt"/>
              </a:rPr>
              <a:t>Lễ</a:t>
            </a:r>
            <a:r>
              <a:rPr lang="en-US" sz="6600" dirty="0">
                <a:solidFill>
                  <a:srgbClr val="FFFF00"/>
                </a:solidFill>
                <a:latin typeface="+mn-lt"/>
              </a:rPr>
              <a:t/>
            </a:r>
            <a:br>
              <a:rPr lang="en-US" sz="6600" dirty="0">
                <a:solidFill>
                  <a:srgbClr val="FFFF00"/>
                </a:solidFill>
                <a:latin typeface="+mn-lt"/>
              </a:rPr>
            </a:br>
            <a:r>
              <a:rPr lang="vi-VN" sz="6600" dirty="0" smtClean="0">
                <a:solidFill>
                  <a:srgbClr val="FFFF00"/>
                </a:solidFill>
                <a:latin typeface="+mn-lt"/>
              </a:rPr>
              <a:t>Để </a:t>
            </a:r>
            <a:r>
              <a:rPr lang="vi-VN" sz="6600" dirty="0">
                <a:solidFill>
                  <a:srgbClr val="FFFF00"/>
                </a:solidFill>
                <a:latin typeface="+mn-lt"/>
              </a:rPr>
              <a:t>Chúa Đ</a:t>
            </a:r>
            <a:r>
              <a:rPr lang="vi-VN" sz="6600" dirty="0" smtClean="0">
                <a:solidFill>
                  <a:srgbClr val="FFFF00"/>
                </a:solidFill>
                <a:latin typeface="+mn-lt"/>
              </a:rPr>
              <a:t>ến </a:t>
            </a:r>
            <a:r>
              <a:rPr lang="en-US" sz="6600" dirty="0">
                <a:solidFill>
                  <a:srgbClr val="FFFF00"/>
                </a:solidFill>
              </a:rPr>
              <a:t/>
            </a:r>
            <a:br>
              <a:rPr lang="en-US" sz="6600" dirty="0">
                <a:solidFill>
                  <a:srgbClr val="FFFF00"/>
                </a:solidFill>
              </a:rPr>
            </a:br>
            <a:r>
              <a:rPr lang="en-US" sz="4800" i="1" dirty="0" smtClean="0">
                <a:solidFill>
                  <a:schemeClr val="bg1"/>
                </a:solidFill>
              </a:rPr>
              <a:t>Lm</a:t>
            </a:r>
            <a:r>
              <a:rPr lang="en-US" sz="4800" i="1" dirty="0">
                <a:solidFill>
                  <a:schemeClr val="bg1"/>
                </a:solidFill>
              </a:rPr>
              <a:t>. </a:t>
            </a:r>
            <a:r>
              <a:rPr lang="en-US" sz="4800" i="1" dirty="0" err="1">
                <a:solidFill>
                  <a:schemeClr val="bg1"/>
                </a:solidFill>
              </a:rPr>
              <a:t>Nguyễn</a:t>
            </a:r>
            <a:r>
              <a:rPr lang="en-US" sz="4800" i="1" dirty="0">
                <a:solidFill>
                  <a:schemeClr val="bg1"/>
                </a:solidFill>
              </a:rPr>
              <a:t> </a:t>
            </a:r>
            <a:r>
              <a:rPr lang="en-US" sz="4800" i="1" dirty="0" err="1">
                <a:solidFill>
                  <a:schemeClr val="bg1"/>
                </a:solidFill>
              </a:rPr>
              <a:t>Duy</a:t>
            </a:r>
            <a:endParaRPr lang="en-US" sz="4800" i="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70327"/>
            <a:ext cx="5943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4026755"/>
            <a:ext cx="4572000" cy="830997"/>
          </a:xfrm>
          <a:prstGeom prst="rect">
            <a:avLst/>
          </a:prstGeom>
        </p:spPr>
        <p:txBody>
          <a:bodyPr lIns="91436" tIns="45718" rIns="91436" bIns="45718">
            <a:spAutoFit/>
          </a:bodyPr>
          <a:lstStyle/>
          <a:p>
            <a:pPr lvl="0" algn="ctr"/>
            <a:r>
              <a:rPr lang="vi-VN" sz="2400" dirty="0">
                <a:solidFill>
                  <a:srgbClr val="FFFF00"/>
                </a:solidFill>
              </a:rPr>
              <a:t>CA ĐOÀN TÊRÊSA - AVILA</a:t>
            </a:r>
          </a:p>
          <a:p>
            <a:pPr lvl="0" algn="ctr"/>
            <a:r>
              <a:rPr lang="vi-VN" sz="2400" dirty="0">
                <a:solidFill>
                  <a:srgbClr val="FFFF00"/>
                </a:solidFill>
              </a:rPr>
              <a:t>GIÁO XỨ THIÊN ÂN</a:t>
            </a:r>
          </a:p>
        </p:txBody>
      </p:sp>
    </p:spTree>
    <p:extLst>
      <p:ext uri="{BB962C8B-B14F-4D97-AF65-F5344CB8AC3E}">
        <p14:creationId xmlns:p14="http://schemas.microsoft.com/office/powerpoint/2010/main" val="1660632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050"/>
            <a:ext cx="9144000" cy="5143499"/>
          </a:xfrm>
        </p:spPr>
        <p:txBody>
          <a:bodyPr>
            <a:normAutofit/>
          </a:bodyPr>
          <a:lstStyle/>
          <a:p>
            <a:r>
              <a:rPr lang="en-US" sz="6600" b="1" dirty="0" err="1">
                <a:solidFill>
                  <a:srgbClr val="FFFF00"/>
                </a:solidFill>
                <a:latin typeface="+mn-lt"/>
              </a:rPr>
              <a:t>Ca</a:t>
            </a:r>
            <a:r>
              <a:rPr lang="en-US" sz="6600" b="1" dirty="0">
                <a:solidFill>
                  <a:srgbClr val="FFFF00"/>
                </a:solidFill>
                <a:latin typeface="+mn-lt"/>
              </a:rPr>
              <a:t> </a:t>
            </a:r>
            <a:r>
              <a:rPr lang="en-US" sz="6600" b="1" dirty="0" err="1">
                <a:solidFill>
                  <a:srgbClr val="FFFF00"/>
                </a:solidFill>
                <a:latin typeface="+mn-lt"/>
              </a:rPr>
              <a:t>Nhập</a:t>
            </a:r>
            <a:r>
              <a:rPr lang="en-US" sz="6600" b="1" dirty="0">
                <a:solidFill>
                  <a:srgbClr val="FFFF00"/>
                </a:solidFill>
                <a:latin typeface="+mn-lt"/>
              </a:rPr>
              <a:t> </a:t>
            </a:r>
            <a:r>
              <a:rPr lang="en-US" sz="6600" b="1" dirty="0" err="1">
                <a:solidFill>
                  <a:srgbClr val="FFFF00"/>
                </a:solidFill>
                <a:latin typeface="+mn-lt"/>
              </a:rPr>
              <a:t>Lễ</a:t>
            </a:r>
            <a:r>
              <a:rPr lang="en-US" sz="6600" b="1" dirty="0">
                <a:solidFill>
                  <a:srgbClr val="FFFF00"/>
                </a:solidFill>
                <a:latin typeface="+mn-lt"/>
              </a:rPr>
              <a:t/>
            </a:r>
            <a:br>
              <a:rPr lang="en-US" sz="6600" b="1" dirty="0">
                <a:solidFill>
                  <a:srgbClr val="FFFF00"/>
                </a:solidFill>
                <a:latin typeface="+mn-lt"/>
              </a:rPr>
            </a:br>
            <a:r>
              <a:rPr lang="vi-VN" sz="6600" b="1" dirty="0">
                <a:solidFill>
                  <a:srgbClr val="FFFF00"/>
                </a:solidFill>
                <a:latin typeface="+mn-lt"/>
              </a:rPr>
              <a:t>Mau Mau Dọn Đường </a:t>
            </a:r>
            <a:r>
              <a:rPr lang="en-US" sz="5400" dirty="0">
                <a:solidFill>
                  <a:schemeClr val="bg1"/>
                </a:solidFill>
              </a:rPr>
              <a:t/>
            </a:r>
            <a:br>
              <a:rPr lang="en-US" sz="5400" dirty="0">
                <a:solidFill>
                  <a:schemeClr val="bg1"/>
                </a:solidFill>
              </a:rPr>
            </a:br>
            <a:r>
              <a:rPr lang="en-US" sz="4800" i="1" dirty="0" err="1">
                <a:solidFill>
                  <a:schemeClr val="bg1"/>
                </a:solidFill>
              </a:rPr>
              <a:t>Anh</a:t>
            </a:r>
            <a:r>
              <a:rPr lang="en-US" sz="4800" i="1" dirty="0">
                <a:solidFill>
                  <a:schemeClr val="bg1"/>
                </a:solidFill>
              </a:rPr>
              <a:t> </a:t>
            </a:r>
            <a:r>
              <a:rPr lang="en-US" sz="4800" i="1" dirty="0" err="1">
                <a:solidFill>
                  <a:schemeClr val="bg1"/>
                </a:solidFill>
              </a:rPr>
              <a:t>Tuấn</a:t>
            </a:r>
            <a:endParaRPr lang="en-US" sz="4800" i="1" dirty="0">
              <a:solidFill>
                <a:schemeClr val="bg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14750"/>
            <a:ext cx="6172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3903645"/>
            <a:ext cx="4572000" cy="954107"/>
          </a:xfrm>
          <a:prstGeom prst="rect">
            <a:avLst/>
          </a:prstGeom>
        </p:spPr>
        <p:txBody>
          <a:bodyPr lIns="91436" tIns="45718" rIns="91436" bIns="45718">
            <a:spAutoFit/>
          </a:bodyPr>
          <a:lstStyle/>
          <a:p>
            <a:pPr lvl="0" algn="ctr"/>
            <a:r>
              <a:rPr lang="vi-VN" sz="2800" dirty="0">
                <a:solidFill>
                  <a:schemeClr val="bg1"/>
                </a:solidFill>
              </a:rPr>
              <a:t>CA ĐOÀN TÊRÊSA - AVILA</a:t>
            </a:r>
          </a:p>
          <a:p>
            <a:pPr lvl="0" algn="ctr"/>
            <a:r>
              <a:rPr lang="vi-VN" sz="2800" dirty="0">
                <a:solidFill>
                  <a:schemeClr val="bg1"/>
                </a:solidFill>
              </a:rPr>
              <a:t>GIÁO XỨ THIÊN ÂN</a:t>
            </a:r>
          </a:p>
        </p:txBody>
      </p:sp>
    </p:spTree>
    <p:extLst>
      <p:ext uri="{BB962C8B-B14F-4D97-AF65-F5344CB8AC3E}">
        <p14:creationId xmlns:p14="http://schemas.microsoft.com/office/powerpoint/2010/main" val="715712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Xin cho lòng chúng con luôn </a:t>
            </a:r>
            <a:r>
              <a:rPr lang="vi-VN" sz="5400" dirty="0" smtClean="0">
                <a:solidFill>
                  <a:schemeClr val="bg1"/>
                </a:solidFill>
              </a:rPr>
              <a:t>mở rộng chờ </a:t>
            </a:r>
            <a:r>
              <a:rPr lang="vi-VN" sz="5400" dirty="0">
                <a:solidFill>
                  <a:schemeClr val="bg1"/>
                </a:solidFill>
              </a:rPr>
              <a:t>mong Chúa đến. Xin cho lòng chúng con luôn thắm nồng một tình yêu mến. </a:t>
            </a:r>
            <a:endParaRPr lang="vi-VN" sz="5400" dirty="0">
              <a:solidFill>
                <a:schemeClr val="bg1"/>
              </a:solidFill>
            </a:endParaRPr>
          </a:p>
        </p:txBody>
      </p:sp>
    </p:spTree>
    <p:extLst>
      <p:ext uri="{BB962C8B-B14F-4D97-AF65-F5344CB8AC3E}">
        <p14:creationId xmlns:p14="http://schemas.microsoft.com/office/powerpoint/2010/main" val="1177793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5400" dirty="0" smtClean="0">
                <a:solidFill>
                  <a:srgbClr val="FFFF00"/>
                </a:solidFill>
              </a:rPr>
              <a:t>** </a:t>
            </a:r>
            <a:r>
              <a:rPr lang="vi-VN" sz="5400" dirty="0" smtClean="0">
                <a:solidFill>
                  <a:schemeClr val="bg1"/>
                </a:solidFill>
              </a:rPr>
              <a:t>Xin </a:t>
            </a:r>
            <a:r>
              <a:rPr lang="vi-VN" sz="5400" dirty="0">
                <a:solidFill>
                  <a:schemeClr val="bg1"/>
                </a:solidFill>
              </a:rPr>
              <a:t>cho lòng chúng con luôn khát khao luôn ước </a:t>
            </a:r>
            <a:r>
              <a:rPr lang="vi-VN" sz="5400" dirty="0" smtClean="0">
                <a:solidFill>
                  <a:schemeClr val="bg1"/>
                </a:solidFill>
              </a:rPr>
              <a:t>ao, một </a:t>
            </a:r>
            <a:r>
              <a:rPr lang="vi-VN" sz="5400" dirty="0">
                <a:solidFill>
                  <a:schemeClr val="bg1"/>
                </a:solidFill>
              </a:rPr>
              <a:t>thế giới sướng vui dạt dào một thế giới không còn khổ đau.   </a:t>
            </a:r>
            <a:endParaRPr lang="vi-VN" sz="5400" dirty="0">
              <a:solidFill>
                <a:schemeClr val="bg1"/>
              </a:solidFill>
            </a:endParaRPr>
          </a:p>
        </p:txBody>
      </p:sp>
    </p:spTree>
    <p:extLst>
      <p:ext uri="{BB962C8B-B14F-4D97-AF65-F5344CB8AC3E}">
        <p14:creationId xmlns:p14="http://schemas.microsoft.com/office/powerpoint/2010/main" val="3686106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2"/>
            <a:ext cx="9144000" cy="5086349"/>
          </a:xfrm>
        </p:spPr>
        <p:txBody>
          <a:bodyPr>
            <a:noAutofit/>
          </a:bodyPr>
          <a:lstStyle/>
          <a:p>
            <a:pPr algn="just"/>
            <a:r>
              <a:rPr lang="vi-VN" sz="5400" dirty="0" smtClean="0">
                <a:solidFill>
                  <a:srgbClr val="FFFF00"/>
                </a:solidFill>
                <a:latin typeface="+mn-lt"/>
              </a:rPr>
              <a:t>ĐK</a:t>
            </a:r>
            <a:r>
              <a:rPr lang="vi-VN" sz="5400" dirty="0">
                <a:solidFill>
                  <a:srgbClr val="FFFF00"/>
                </a:solidFill>
                <a:latin typeface="+mn-lt"/>
              </a:rPr>
              <a:t>: </a:t>
            </a:r>
            <a:r>
              <a:rPr lang="vi-VN" sz="5400" dirty="0">
                <a:solidFill>
                  <a:schemeClr val="bg1"/>
                </a:solidFill>
                <a:latin typeface="+mn-lt"/>
              </a:rPr>
              <a:t>Để Chúa đến trong cuộc đời, để Chúa đến mang ơn </a:t>
            </a:r>
            <a:r>
              <a:rPr lang="vi-VN" sz="5400" dirty="0" smtClean="0">
                <a:solidFill>
                  <a:schemeClr val="bg1"/>
                </a:solidFill>
                <a:latin typeface="+mn-lt"/>
              </a:rPr>
              <a:t>trời</a:t>
            </a:r>
            <a:r>
              <a:rPr lang="vi-VN" sz="5400" dirty="0">
                <a:solidFill>
                  <a:schemeClr val="bg1"/>
                </a:solidFill>
                <a:latin typeface="+mn-lt"/>
              </a:rPr>
              <a:t>, nguồn hạnh phúc cho con người, mùa cứu rỗi cho mọi </a:t>
            </a:r>
            <a:r>
              <a:rPr lang="vi-VN" sz="5400" dirty="0" smtClean="0">
                <a:solidFill>
                  <a:schemeClr val="bg1"/>
                </a:solidFill>
                <a:latin typeface="+mn-lt"/>
              </a:rPr>
              <a:t>nơi.</a:t>
            </a:r>
            <a:endParaRPr lang="vi-VN" sz="5400" dirty="0">
              <a:solidFill>
                <a:schemeClr val="bg1"/>
              </a:solidFill>
              <a:latin typeface="+mn-lt"/>
            </a:endParaRPr>
          </a:p>
        </p:txBody>
      </p:sp>
    </p:spTree>
    <p:extLst>
      <p:ext uri="{BB962C8B-B14F-4D97-AF65-F5344CB8AC3E}">
        <p14:creationId xmlns:p14="http://schemas.microsoft.com/office/powerpoint/2010/main" val="42291137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latin typeface="+mn-lt"/>
              </a:rPr>
              <a:t>CHÚA NHẬT I MÙA VỌNG</a:t>
            </a:r>
            <a:br>
              <a:rPr lang="en-US" sz="5400" b="1" dirty="0">
                <a:solidFill>
                  <a:srgbClr val="FFFF00"/>
                </a:solidFill>
                <a:latin typeface="+mn-lt"/>
              </a:rPr>
            </a:br>
            <a:r>
              <a:rPr lang="en-US" sz="5400" b="1" dirty="0">
                <a:solidFill>
                  <a:srgbClr val="FFFF00"/>
                </a:solidFill>
                <a:latin typeface="+mn-lt"/>
              </a:rPr>
              <a:t>NĂM 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1"/>
            <a:ext cx="5943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25911"/>
            <a:ext cx="9144000" cy="769441"/>
          </a:xfrm>
          <a:prstGeom prst="rect">
            <a:avLst/>
          </a:prstGeom>
        </p:spPr>
        <p:txBody>
          <a:bodyPr wrap="square" lIns="91436" tIns="45718" rIns="91436" bIns="45718">
            <a:spAutoFit/>
          </a:bodyPr>
          <a:lstStyle/>
          <a:p>
            <a:pPr algn="ctr"/>
            <a:r>
              <a:rPr lang="vi-VN" sz="4400" dirty="0">
                <a:solidFill>
                  <a:srgbClr val="FFFF00"/>
                </a:solidFill>
              </a:rPr>
              <a:t>CHÚA NHẬT I MÙA VỌNG NĂM C</a:t>
            </a:r>
          </a:p>
        </p:txBody>
      </p:sp>
      <p:pic>
        <p:nvPicPr>
          <p:cNvPr id="3" name="Picture 2" descr="C:\Users\Administrator\Downloads\ĐÁP CA\ĐÁP CA MÙA VỌNG\30112021_1028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46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en-US" sz="4800" dirty="0">
                <a:solidFill>
                  <a:srgbClr val="FFFF00"/>
                </a:solidFill>
              </a:rPr>
              <a:t>ĐK:</a:t>
            </a:r>
            <a:r>
              <a:rPr lang="vi-VN" sz="4800" dirty="0">
                <a:solidFill>
                  <a:schemeClr val="bg1"/>
                </a:solidFill>
              </a:rPr>
              <a:t> Kìa có tiếng kêu từ trong hoang địa, Mau mau hãy dọn đường cho Chúa đến. Mau mau hãy dọn đường cho Chúa đến. Đồi cao hãy san bằng, hố sâu hãy lấp đầy, đường quanh co hãy uốn cho ngay. </a:t>
            </a:r>
          </a:p>
        </p:txBody>
      </p:sp>
    </p:spTree>
    <p:extLst>
      <p:ext uri="{BB962C8B-B14F-4D97-AF65-F5344CB8AC3E}">
        <p14:creationId xmlns:p14="http://schemas.microsoft.com/office/powerpoint/2010/main" val="245811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FFFF00"/>
                </a:solidFill>
              </a:rPr>
              <a:t>Pk1: </a:t>
            </a:r>
            <a:r>
              <a:rPr lang="vi-VN" sz="5400" dirty="0">
                <a:solidFill>
                  <a:schemeClr val="bg1"/>
                </a:solidFill>
              </a:rPr>
              <a:t>Này đêm sắp tàn ( </a:t>
            </a:r>
            <a:r>
              <a:rPr lang="vi-VN" sz="5400" i="1" dirty="0">
                <a:solidFill>
                  <a:schemeClr val="bg1"/>
                </a:solidFill>
              </a:rPr>
              <a:t>này đêm sắp tàn </a:t>
            </a:r>
            <a:r>
              <a:rPr lang="vi-VN" sz="5400" dirty="0">
                <a:solidFill>
                  <a:schemeClr val="bg1"/>
                </a:solidFill>
              </a:rPr>
              <a:t>) và ngày đang đến (</a:t>
            </a:r>
            <a:r>
              <a:rPr lang="vi-VN" sz="5400" i="1" dirty="0">
                <a:solidFill>
                  <a:schemeClr val="bg1"/>
                </a:solidFill>
              </a:rPr>
              <a:t>và ngày đang đến </a:t>
            </a:r>
            <a:r>
              <a:rPr lang="vi-VN" sz="5400" dirty="0">
                <a:solidFill>
                  <a:schemeClr val="bg1"/>
                </a:solidFill>
              </a:rPr>
              <a:t>). Hãy luôn kiên vững đợi chờ lúc Chúa quang lâm.</a:t>
            </a:r>
            <a:endParaRPr lang="en-US" sz="5400" dirty="0">
              <a:solidFill>
                <a:srgbClr val="FFFF00"/>
              </a:solidFill>
            </a:endParaRPr>
          </a:p>
        </p:txBody>
      </p:sp>
    </p:spTree>
    <p:extLst>
      <p:ext uri="{BB962C8B-B14F-4D97-AF65-F5344CB8AC3E}">
        <p14:creationId xmlns:p14="http://schemas.microsoft.com/office/powerpoint/2010/main" val="41573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086349"/>
          </a:xfrm>
        </p:spPr>
        <p:txBody>
          <a:bodyPr>
            <a:noAutofit/>
          </a:bodyPr>
          <a:lstStyle/>
          <a:p>
            <a:pPr algn="just"/>
            <a:r>
              <a:rPr lang="en-US" sz="4800" dirty="0">
                <a:solidFill>
                  <a:srgbClr val="FFFF00"/>
                </a:solidFill>
              </a:rPr>
              <a:t>ĐK:</a:t>
            </a:r>
            <a:r>
              <a:rPr lang="vi-VN" sz="4800" dirty="0">
                <a:solidFill>
                  <a:schemeClr val="bg1"/>
                </a:solidFill>
              </a:rPr>
              <a:t> Kìa có tiếng kêu từ trong hoang địa, Mau mau hãy dọn đường cho Chúa đến. Mau mau hãy dọn đường cho Chúa đến. Đồi cao hãy san bằng, hố sâu hãy lấp đầy, đường quanh co hãy uốn cho ngay. </a:t>
            </a:r>
          </a:p>
        </p:txBody>
      </p:sp>
    </p:spTree>
    <p:extLst>
      <p:ext uri="{BB962C8B-B14F-4D97-AF65-F5344CB8AC3E}">
        <p14:creationId xmlns:p14="http://schemas.microsoft.com/office/powerpoint/2010/main" val="2717061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1561</Words>
  <Application>Microsoft Office PowerPoint</Application>
  <PresentationFormat>On-screen Show (16:9)</PresentationFormat>
  <Paragraphs>84</Paragraphs>
  <Slides>63</Slides>
  <Notes>0</Notes>
  <HiddenSlides>0</HiddenSlides>
  <MMClips>0</MMClips>
  <ScaleCrop>false</ScaleCrop>
  <HeadingPairs>
    <vt:vector size="4" baseType="variant">
      <vt:variant>
        <vt:lpstr>Theme</vt:lpstr>
      </vt:variant>
      <vt:variant>
        <vt:i4>4</vt:i4>
      </vt:variant>
      <vt:variant>
        <vt:lpstr>Slide Titles</vt:lpstr>
      </vt:variant>
      <vt:variant>
        <vt:i4>63</vt:i4>
      </vt:variant>
    </vt:vector>
  </HeadingPairs>
  <TitlesOfParts>
    <vt:vector size="67" baseType="lpstr">
      <vt:lpstr>9_Office Theme</vt:lpstr>
      <vt:lpstr>2_Office Theme</vt:lpstr>
      <vt:lpstr>10_Office Theme</vt:lpstr>
      <vt:lpstr>1_Office Theme</vt:lpstr>
      <vt:lpstr>CHÚA NHẬT I MÙA VỌNG NĂM C</vt:lpstr>
      <vt:lpstr>TẬP HÁT CỘNG ĐOÀN</vt:lpstr>
      <vt:lpstr>ĐK: Việc Chúa, làm cho ta ôi thực vĩ đại. Ta thấy mình chứa chan niềm vui.  </vt:lpstr>
      <vt:lpstr>Alleluia-Alleluia: Hãy dọn đường cho Chúa, hãy sửa đường Chúa cho thẳng ngay, và mọi người sẽ thấy, ơn Thiên Chúa cứu độ  Alleluia …</vt:lpstr>
      <vt:lpstr>CHÚA NHẬT I MÙA VỌNG NĂM C</vt:lpstr>
      <vt:lpstr>Ca Nhập Lễ Mau Mau Dọn Đường  Anh Tuấn</vt:lpstr>
      <vt:lpstr>ĐK: Kìa có tiếng kêu từ trong hoang địa, Mau mau hãy dọn đường cho Chúa đến. Mau mau hãy dọn đường cho Chúa đến. Đồi cao hãy san bằng, hố sâu hãy lấp đầy, đường quanh co hãy uốn cho ngay. </vt:lpstr>
      <vt:lpstr>Pk1: Này đêm sắp tàn ( này đêm sắp tàn ) và ngày đang đến (và ngày đang đến ). Hãy luôn kiên vững đợi chờ lúc Chúa quang lâm.</vt:lpstr>
      <vt:lpstr>ĐK: Kìa có tiếng kêu từ trong hoang địa, Mau mau hãy dọn đường cho Chúa đến. Mau mau hãy dọn đường cho Chúa đến. Đồi cao hãy san bằng, hố sâu hãy lấp đầy, đường quanh co hãy uốn cho ngay. </vt:lpstr>
      <vt:lpstr>Pk2:  Nào mau chỗi dậy ( nào mau chỗi dậy ) và luôn tỉnh thức ( và luôn tỉnh thức ). Có ai hay biết ngày giờ Chúa đến viếng thăm.  </vt:lpstr>
      <vt:lpstr>ĐK: Kìa có tiếng kêu từ trong hoang địa, Mau mau hãy dọn đường cho Chúa đến. Mau mau hãy dọn đường cho Chúa đến. Đồi cao hãy san bằng, hố sâu hãy lấp đầy, đường quanh co hãy uốn cho ngay. </vt:lpstr>
      <vt:lpstr>CHÚA NHẬT I MÙA VỌNG NĂM C</vt:lpstr>
      <vt:lpstr>PowerPoint Presentation</vt:lpstr>
      <vt:lpstr>ĐÁP CA Thánh Vịnh 125  Chúa Nhật II Mùa Vọng C Lm Kim Long  4 câu</vt:lpstr>
      <vt:lpstr>ĐK: Việc Chúa, làm cho ta ôi thực vĩ đại. Ta thấy mình chứa chan niềm vui.  </vt:lpstr>
      <vt:lpstr>Pk1: Từ Si-on khi được Chúa dẫn về, ta ngỡ ngàng tựa trong giấc mơ. Tiếng cười rộn rã đôi môi, lời hoan ca vang rền cửa miệng.</vt:lpstr>
      <vt:lpstr>ĐK: Việc Chúa, làm cho ta ôi thực vĩ đại. Ta thấy mình chứa chan niềm vui.  </vt:lpstr>
      <vt:lpstr>Pk2:  Này chư dân to nhỏ với nhau rằng: Ôi Chúa làm việc bao lớn lao. Chúa làm việc lớn lao thay, và ta nay vui mừng dẫy tràn.   </vt:lpstr>
      <vt:lpstr>ĐK: Việc Chúa, làm cho ta ôi thực vĩ đại. Ta thấy mình chứa chan niềm vui.  </vt:lpstr>
      <vt:lpstr>Pk3: Nguyện anh em lao tù Chúa đưa về, như suối cạn miền Nam đón mưa. Lúc này buồn bã đi gieo, mùa mai sau vui mừng hái gặt.</vt:lpstr>
      <vt:lpstr>ĐK: Việc Chúa, làm cho ta ôi thực vĩ đại. Ta thấy mình chứa chan niềm vui.  </vt:lpstr>
      <vt:lpstr>Pk4: Họ ra đi, đi mà đẫm châu lệ, gieo vãi từng hạt ươm giống đây. Lúc về, về sẽ reo vui, và trên vai mang nặng lúa vàng.</vt:lpstr>
      <vt:lpstr>ĐK: Việc Chúa, làm cho ta ôi thực vĩ đại. Ta thấy mình chứa chan niềm vui.  </vt:lpstr>
      <vt:lpstr>PowerPoint Presentation</vt:lpstr>
      <vt:lpstr>CHÚA NHẬT I MÙA VỌNG NĂM C</vt:lpstr>
      <vt:lpstr>Alleluia-Alleluia: Hãy dọn đường cho Chúa, hãy sửa đường Chúa cho thẳng ngay, và mọi người sẽ thấy, ơn Thiên Chúa cứu độ  Alleluia …</vt:lpstr>
      <vt:lpstr>CHÚA NHẬT I MÙA VỌNG NĂM C</vt:lpstr>
      <vt:lpstr>PowerPoint Presentation</vt:lpstr>
      <vt:lpstr> KINH TIN KÍNH </vt:lpstr>
      <vt:lpstr>Tôi tin kính một Thiên Chúa là Cha toàn năng, Đấng tạo thành trời đất, muôn vật hữu hình và vô hình. Tôi tin kính một Chúa Giê-su Ki-tô, Con Một Thiên Chúa, sinh bởi Đức Chúa Cha từ trước muôn đời. </vt:lpstr>
      <vt:lpstr>Người là Thiên Chúa bởi Thiên Chúa, Ánh Sáng bởi Ánh Sáng, Thiên Chúa thật bởi Thiên Chúa thật, được sinh ra mà không phải được tạo thành, đồng bản thể với Đức Chúa Cha</vt:lpstr>
      <vt:lpstr>Nhờ Người mà muôn vật được tạo thành. Vì loài người chúng ta và để cứu độ chúng ta, Người đã từ trời xuống thế. Bởi phép Đức Chúa Thánh Thần, Người đã nhập thể trong lòng Trinh Nữ Ma-ri-a, và đã làm người. </vt:lpstr>
      <vt:lpstr>Người chịu đóng đinh vào thập giá  vì chúng  ta, thời quan Phong-xi-ô Phi-la-tô. Người chịu khổ hình và mai táng, ngày thứ ba Người sống lại như lời Thánh Kinh. Người lên trời, ngự bên hữu Đức Chúa Cha, </vt:lpstr>
      <vt:lpstr>Và Người sẽ lại đến trong vinh quang để phán xét kẻ sống và kẻ chết, Nước Người sẽ không bao giờ cùng. Tôi tin kính Đức Chúa Thánh Thần là Thiên Chúa và là Đấng ban sự sống,  </vt:lpstr>
      <vt:lpstr>Người bởi Đức Chúa Cha và Đức Chúa Con mà ra, Người được phụng thờ và tôn vinh cùng với Đức Chúa Cha và Đức Chúa Con, Người đã dùng các tiên tri mà phán dạy. </vt:lpstr>
      <vt:lpstr>Tôi tin Hội Thánh duy nhất, thánh thiện, công giáo và tông truyền. Tôi tuyên xưng có một Phép Rửa để tha tội. Tôi trông đợi kẻ chết sống lại và sự sống đời sau. Amen. </vt:lpstr>
      <vt:lpstr>PowerPoint Presentation</vt:lpstr>
      <vt:lpstr>CHÚA NHẬT I MÙA VỌNG NĂM C</vt:lpstr>
      <vt:lpstr>PowerPoint Presentation</vt:lpstr>
      <vt:lpstr>Pk1: Trong tâm tình chờ mong Chúa đến con xin dâng lên lễ dâng mọn hèn, là lòng thành thống hối ăn năn. Xin Chúa xót thương ban xuống muôn ơn, để đổi mới tâm hồn con đây. </vt:lpstr>
      <vt:lpstr>ĐK: Bánh với rượu đoàn con tiến dâng, xin Chúa thương đổ tràn thánh ân. </vt:lpstr>
      <vt:lpstr> Pk2:  Con van nài Ngài ơi mau đến tâm tư con mong Chúa bao tháng ngày, nguyện trời cao đổ xuống sương mai. Mưa Đấng Cứu Tinh, mưa Đấng Công Bình để giải thoát cứu độ  nhân gian.  </vt:lpstr>
      <vt:lpstr>ĐK: Bánh với rượu đoàn con tiến dâng, xin Chúa thương đổ tràn thánh ân. </vt:lpstr>
      <vt:lpstr>PowerPoint Presentation</vt:lpstr>
      <vt:lpstr>PowerPoint Presentation</vt:lpstr>
      <vt:lpstr>CHÚA NHẬT I MÙA VỌNG NĂM C</vt:lpstr>
      <vt:lpstr>Ca Nguyện Hiệp Lễ Có Tiếng Kêu  Trong Hoang Địa  Lm. Nguyễn Hùng Cường &amp; Viễn Xứ </vt:lpstr>
      <vt:lpstr>Pk1: Có tiếng kêu trong hoang địa, có tiếng kêu đang giục giã. Mọi hố sâu hãy lấp cho đầy, đường quanh co hãy uốn cho thẳng, đồi núi kia, hãy san bằng cho Chúa tiến vào.  </vt:lpstr>
      <vt:lpstr>ĐK: Lòng con thống hối, nguyện xin Chúa thứ tha muôn tội khiên. Niềm vui thánh thiêng, được thấy ơn cứu rỗi trên đời con. </vt:lpstr>
      <vt:lpstr>** Nguyện xin Thiên Chúa, Ngài uốn nắn đỡ nâng cuộc đời con. Để con trở nên, là chứng nhân nhiệt tâm của Chúa.  </vt:lpstr>
      <vt:lpstr>Pk2: Hỡi những ai đang mê muội, hỡi những ai đang lạc lối. Nào hãy mau quay gót trở về, lòng ăn năn và hãy hối hận, vì Chúa thương, sẽ đưa về bên suối thiên ân.   </vt:lpstr>
      <vt:lpstr>ĐK: Lòng con thống hối, nguyện xin Chúa thứ tha muôn tội khiên. Niềm vui thánh thiêng, được thấy ơn cứu rỗi trên đời con. </vt:lpstr>
      <vt:lpstr>** Nguyện xin Thiên Chúa, Ngài uốn nắn đỡ nâng cuộc đời con. Để con trở nên, là chứng nhân nhiệt tâm của Chúa.  </vt:lpstr>
      <vt:lpstr>Pk3: Hỡi những ai đang mỏi mệt, cất bước lê trên đường vắng. Lòng đắng cay đã vắng nụ cười, nào vui lên vì Chúa cứu độ, Ngài đến đem, muôn ơn lành giải thoát chúng sinh. </vt:lpstr>
      <vt:lpstr>ĐK: Lòng con thống hối, nguyện xin Chúa thứ tha muôn tội khiên. Niềm vui thánh thiêng, được thấy ơn cứu rỗi trên đời con. </vt:lpstr>
      <vt:lpstr>** Nguyện xin Thiên Chúa, Ngài uốn nắn đỡ nâng cuộc đời con. Để con trở nên, là chứng nhân nhiệt tâm của Chúa.  </vt:lpstr>
      <vt:lpstr>PowerPoint Presentation</vt:lpstr>
      <vt:lpstr>CHÚA NHẬT I MÙA VỌNG NĂM C</vt:lpstr>
      <vt:lpstr>Ca Kết Lễ Để Chúa Đến  Lm. Nguyễn Duy</vt:lpstr>
      <vt:lpstr>Pk1: Xin cho lòng chúng con luôn mở rộng chờ mong Chúa đến. Xin cho lòng chúng con luôn thắm nồng một tình yêu mến. </vt:lpstr>
      <vt:lpstr>** Xin cho lòng chúng con luôn khát khao luôn ước ao, một thế giới sướng vui dạt dào một thế giới không còn khổ đau.   </vt:lpstr>
      <vt:lpstr>ĐK: Để Chúa đến trong cuộc đời, để Chúa đến mang ơn trời, nguồn hạnh phúc cho con người, mùa cứu rỗi cho mọi nơi.</vt:lpstr>
      <vt:lpstr>CHÚA NHẬT I MÙA VỌNG NĂM 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AutoBVT</cp:lastModifiedBy>
  <cp:revision>143</cp:revision>
  <dcterms:created xsi:type="dcterms:W3CDTF">2022-10-30T00:36:35Z</dcterms:created>
  <dcterms:modified xsi:type="dcterms:W3CDTF">2024-12-04T07:44:11Z</dcterms:modified>
</cp:coreProperties>
</file>