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888" r:id="rId3"/>
    <p:sldId id="1026" r:id="rId4"/>
    <p:sldId id="1021" r:id="rId5"/>
    <p:sldId id="1022" r:id="rId6"/>
    <p:sldId id="1023" r:id="rId7"/>
    <p:sldId id="1024" r:id="rId8"/>
    <p:sldId id="1025" r:id="rId9"/>
    <p:sldId id="1027" r:id="rId10"/>
    <p:sldId id="995" r:id="rId11"/>
    <p:sldId id="993" r:id="rId12"/>
    <p:sldId id="994" r:id="rId13"/>
    <p:sldId id="1028" r:id="rId14"/>
    <p:sldId id="902" r:id="rId15"/>
    <p:sldId id="905" r:id="rId16"/>
    <p:sldId id="964" r:id="rId17"/>
    <p:sldId id="965" r:id="rId18"/>
    <p:sldId id="967" r:id="rId19"/>
    <p:sldId id="968" r:id="rId20"/>
    <p:sldId id="969" r:id="rId21"/>
    <p:sldId id="970" r:id="rId22"/>
    <p:sldId id="984" r:id="rId23"/>
    <p:sldId id="985" r:id="rId24"/>
    <p:sldId id="852" r:id="rId25"/>
    <p:sldId id="1029" r:id="rId26"/>
    <p:sldId id="1004" r:id="rId27"/>
    <p:sldId id="1005" r:id="rId28"/>
    <p:sldId id="1006" r:id="rId29"/>
    <p:sldId id="1007" r:id="rId30"/>
    <p:sldId id="1008" r:id="rId31"/>
    <p:sldId id="1009" r:id="rId32"/>
    <p:sldId id="1013" r:id="rId33"/>
    <p:sldId id="1011" r:id="rId34"/>
    <p:sldId id="1012" r:id="rId35"/>
    <p:sldId id="1014" r:id="rId36"/>
    <p:sldId id="916" r:id="rId37"/>
    <p:sldId id="1030" r:id="rId38"/>
    <p:sldId id="925" r:id="rId39"/>
    <p:sldId id="1015" r:id="rId40"/>
    <p:sldId id="1018" r:id="rId41"/>
    <p:sldId id="1016" r:id="rId42"/>
    <p:sldId id="1019" r:id="rId43"/>
    <p:sldId id="1020" r:id="rId44"/>
    <p:sldId id="1031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DF"/>
    <a:srgbClr val="F9F7B3"/>
    <a:srgbClr val="660066"/>
    <a:srgbClr val="E8E818"/>
    <a:srgbClr val="9900CC"/>
    <a:srgbClr val="5D2D5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255" autoAdjust="0"/>
  </p:normalViewPr>
  <p:slideViewPr>
    <p:cSldViewPr>
      <p:cViewPr varScale="1">
        <p:scale>
          <a:sx n="92" d="100"/>
          <a:sy n="92" d="100"/>
        </p:scale>
        <p:origin x="9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06A9-B8CF-408D-84B6-1450E58E43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67D9-3606-472D-91A4-8D4C8463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067D9-3606-472D-91A4-8D4C84633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067D9-3606-472D-91A4-8D4C846332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067D9-3606-472D-91A4-8D4C846332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1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1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3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0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BDA9-6492-4463-A175-042057444D1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42481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800" dirty="0" smtClean="0">
                <a:solidFill>
                  <a:srgbClr val="FFFF00"/>
                </a:solidFill>
              </a:rPr>
              <a:t>THỨ BA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SAU CHÚA NHẬT III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MÙA VỌNG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NĂM C</a:t>
            </a:r>
            <a:endParaRPr lang="en-US" sz="6000" b="0" dirty="0"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2" y="361950"/>
            <a:ext cx="5140036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396" y="844402"/>
            <a:ext cx="9144000" cy="43243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đại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đua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nở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lý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thái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bình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thịnh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trị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muôn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6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8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65672"/>
            <a:ext cx="3604192" cy="369332"/>
          </a:xfrm>
          <a:prstGeom prst="rect">
            <a:avLst/>
          </a:prstGeom>
          <a:solidFill>
            <a:srgbClr val="FDFCD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Tv</a:t>
            </a:r>
            <a:r>
              <a:rPr lang="en-US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 71, 1-2.3-4ab.7-8.17 (Đ. X. c.7)</a:t>
            </a:r>
            <a:endParaRPr lang="en-US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Ngôi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khôn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ngoan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Đấng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Tối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Cao,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an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mọi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mạnh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mẽ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dịu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dàng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dạy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khôn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ngoan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5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con.</a:t>
            </a:r>
            <a:endParaRPr lang="en-US" sz="5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9400" y="45529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63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52137" cy="5143500"/>
          </a:xfrm>
        </p:spPr>
      </p:pic>
    </p:spTree>
    <p:extLst>
      <p:ext uri="{BB962C8B-B14F-4D97-AF65-F5344CB8AC3E}">
        <p14:creationId xmlns:p14="http://schemas.microsoft.com/office/powerpoint/2010/main" val="1092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rgbClr val="990000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209550"/>
            <a:ext cx="5867400" cy="3951191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5500" u="sng" dirty="0" err="1" smtClean="0">
                <a:solidFill>
                  <a:srgbClr val="FFFF00"/>
                </a:solidFill>
              </a:rPr>
              <a:t>Ca</a:t>
            </a:r>
            <a:r>
              <a:rPr lang="en-US" sz="5500" u="sng" dirty="0" smtClean="0">
                <a:solidFill>
                  <a:srgbClr val="FFFF00"/>
                </a:solidFill>
              </a:rPr>
              <a:t> </a:t>
            </a:r>
            <a:r>
              <a:rPr lang="en-US" sz="5500" u="sng" dirty="0" err="1" smtClean="0">
                <a:solidFill>
                  <a:srgbClr val="FFFF00"/>
                </a:solidFill>
              </a:rPr>
              <a:t>Dâng</a:t>
            </a:r>
            <a:r>
              <a:rPr lang="en-US" sz="5500" u="sng" dirty="0" smtClean="0">
                <a:solidFill>
                  <a:srgbClr val="FFFF00"/>
                </a:solidFill>
              </a:rPr>
              <a:t> </a:t>
            </a:r>
            <a:r>
              <a:rPr lang="en-US" sz="5500" u="sng" dirty="0" err="1" smtClean="0">
                <a:solidFill>
                  <a:srgbClr val="FFFF00"/>
                </a:solidFill>
              </a:rPr>
              <a:t>Lễ</a:t>
            </a:r>
            <a:endParaRPr lang="en-US" sz="5500" u="sng" dirty="0" smtClean="0">
              <a:solidFill>
                <a:srgbClr val="FFFF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8000" dirty="0" err="1" smtClean="0">
                <a:solidFill>
                  <a:srgbClr val="FFFF00"/>
                </a:solidFill>
              </a:rPr>
              <a:t>Lễ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Dâng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8000" dirty="0" err="1" smtClean="0">
                <a:solidFill>
                  <a:srgbClr val="FFFF00"/>
                </a:solidFill>
              </a:rPr>
              <a:t>Trông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Đợi</a:t>
            </a:r>
            <a:endParaRPr lang="en-US" sz="8000" dirty="0">
              <a:solidFill>
                <a:srgbClr val="FFFF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5000" i="1" dirty="0" err="1" smtClean="0">
                <a:solidFill>
                  <a:schemeClr val="bg1"/>
                </a:solidFill>
              </a:rPr>
              <a:t>Viết</a:t>
            </a:r>
            <a:r>
              <a:rPr lang="en-US" sz="5000" i="1" dirty="0" smtClean="0">
                <a:solidFill>
                  <a:schemeClr val="bg1"/>
                </a:solidFill>
              </a:rPr>
              <a:t> Chung</a:t>
            </a:r>
            <a:endParaRPr lang="en-US" sz="5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514350"/>
            <a:ext cx="3949501" cy="466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24350"/>
            <a:ext cx="4038601" cy="7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Tk1: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vi-VN" sz="5800" dirty="0">
                <a:solidFill>
                  <a:schemeClr val="bg1"/>
                </a:solidFill>
                <a:cs typeface="Times New Roman" pitchFamily="18" charset="0"/>
              </a:rPr>
              <a:t>Với tháng ngày trông đợi con dâng lên lễ mọn </a:t>
            </a:r>
            <a:r>
              <a:rPr lang="en-US" sz="5800" dirty="0" err="1" smtClean="0">
                <a:solidFill>
                  <a:schemeClr val="bg1"/>
                </a:solidFill>
                <a:cs typeface="Times New Roman" pitchFamily="18" charset="0"/>
              </a:rPr>
              <a:t>hèn</a:t>
            </a:r>
            <a:r>
              <a:rPr lang="vi-VN" sz="58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vi-VN" sz="5800" dirty="0">
                <a:solidFill>
                  <a:schemeClr val="bg1"/>
                </a:solidFill>
                <a:cs typeface="Times New Roman" pitchFamily="18" charset="0"/>
              </a:rPr>
              <a:t>là thành tâm ăn năn thống hối, Chúa ơi Chúa ơi giúp con đổi </a:t>
            </a:r>
            <a:r>
              <a:rPr lang="vi-VN" sz="5800" dirty="0" smtClean="0">
                <a:solidFill>
                  <a:schemeClr val="bg1"/>
                </a:solidFill>
                <a:cs typeface="Times New Roman" pitchFamily="18" charset="0"/>
              </a:rPr>
              <a:t>thay</a:t>
            </a:r>
            <a:r>
              <a:rPr lang="en-US" sz="5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FF00"/>
                </a:solidFill>
              </a:rPr>
              <a:t>…</a:t>
            </a:r>
            <a:endParaRPr lang="en-US" sz="5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600" b="0" dirty="0" smtClean="0">
                <a:solidFill>
                  <a:srgbClr val="FFFF00"/>
                </a:solidFill>
                <a:effectLst/>
              </a:rPr>
              <a:t>…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Hướng </a:t>
            </a:r>
            <a:r>
              <a:rPr lang="vi-VN" sz="5600" dirty="0">
                <a:solidFill>
                  <a:schemeClr val="bg1"/>
                </a:solidFill>
                <a:cs typeface="Times New Roman" pitchFamily="18" charset="0"/>
              </a:rPr>
              <a:t>trông về ngày mai, con dâng lên bánh rượu 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đây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T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ựa </a:t>
            </a:r>
            <a:r>
              <a:rPr lang="vi-VN" sz="5600" dirty="0">
                <a:solidFill>
                  <a:schemeClr val="bg1"/>
                </a:solidFill>
                <a:cs typeface="Times New Roman" pitchFamily="18" charset="0"/>
              </a:rPr>
              <a:t>dòng lệ thao thức vơi đầy. Chúa ơi Chúa ơi con mong Ngài từng giây</a:t>
            </a:r>
            <a:r>
              <a:rPr lang="vi-VN" sz="5600" dirty="0" smtClean="0">
                <a:solidFill>
                  <a:schemeClr val="bg1"/>
                </a:solidFill>
              </a:rPr>
              <a:t>.</a:t>
            </a:r>
            <a:endParaRPr lang="en-US" sz="5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65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rgbClr val="FFFF00"/>
                </a:solidFill>
              </a:rPr>
              <a:t>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Lòng thành con kính dâng lễ vật cậy trông mến tin. Chờ đợi ơn giáng sinh, Chúa Trời cứu chuộc tội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khiên</a:t>
            </a:r>
            <a:r>
              <a:rPr lang="en-US" sz="5900" dirty="0">
                <a:solidFill>
                  <a:srgbClr val="FFFF00"/>
                </a:solidFill>
              </a:rPr>
              <a:t> …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4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Lòng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thành con kính dâng lễ vật cậy trông mến tin. Chờ đợi ơn giáng sinh, Chúa Trời xuống ở cùng con</a:t>
            </a:r>
            <a:r>
              <a:rPr lang="vi-VN" sz="5900" dirty="0" smtClean="0">
                <a:solidFill>
                  <a:schemeClr val="bg1"/>
                </a:solidFill>
              </a:rPr>
              <a:t>.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19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600" b="0" u="sng" dirty="0" smtClean="0">
                <a:solidFill>
                  <a:srgbClr val="FFFF00"/>
                </a:solidFill>
                <a:effectLst/>
              </a:rPr>
              <a:t>Tk2:</a:t>
            </a:r>
            <a:r>
              <a:rPr lang="en-US" sz="5600" dirty="0" smtClean="0">
                <a:solidFill>
                  <a:srgbClr val="FFFF00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Dám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trông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Ngài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thương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tình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tâm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tư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nô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nức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bồn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chồn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Ngọn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đèn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khuya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không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quên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thắp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sáng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sẵn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sàng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luôn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08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52137" cy="5143500"/>
          </a:xfrm>
        </p:spPr>
      </p:pic>
    </p:spTree>
    <p:extLst>
      <p:ext uri="{BB962C8B-B14F-4D97-AF65-F5344CB8AC3E}">
        <p14:creationId xmlns:p14="http://schemas.microsoft.com/office/powerpoint/2010/main" val="22643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600" b="0" dirty="0" smtClean="0">
                <a:solidFill>
                  <a:srgbClr val="FFFF00"/>
                </a:solidFill>
                <a:effectLst/>
              </a:rPr>
              <a:t>…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trót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niềm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thủy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chung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đây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canh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chờ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mong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Nguyện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trọn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vẹn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lễ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tâm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tình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xin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ban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ngày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hồng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ân</a:t>
            </a:r>
            <a:r>
              <a:rPr lang="vi-VN" sz="5600" dirty="0" smtClean="0">
                <a:solidFill>
                  <a:schemeClr val="bg1"/>
                </a:solidFill>
              </a:rPr>
              <a:t>.</a:t>
            </a:r>
            <a:endParaRPr lang="en-US" sz="5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29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rgbClr val="FFFF00"/>
                </a:solidFill>
              </a:rPr>
              <a:t>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Lòng thành con kính dâng lễ vật cậy trông mến tin. Chờ đợi ơn giáng sinh, Chúa Trời cứu chuộc tội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khiên</a:t>
            </a:r>
            <a:r>
              <a:rPr lang="en-US" sz="5900" dirty="0">
                <a:solidFill>
                  <a:srgbClr val="FFFF00"/>
                </a:solidFill>
              </a:rPr>
              <a:t> …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Lòng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thành con kính dâng lễ vật cậy trông mến tin. Chờ đợi ơn giáng sinh, Chúa Trời xuống ở cùng con</a:t>
            </a:r>
            <a:r>
              <a:rPr lang="vi-VN" sz="5900" dirty="0" smtClean="0">
                <a:solidFill>
                  <a:schemeClr val="bg1"/>
                </a:solidFill>
              </a:rPr>
              <a:t>.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19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52137" cy="5143500"/>
          </a:xfrm>
        </p:spPr>
      </p:pic>
    </p:spTree>
    <p:extLst>
      <p:ext uri="{BB962C8B-B14F-4D97-AF65-F5344CB8AC3E}">
        <p14:creationId xmlns:p14="http://schemas.microsoft.com/office/powerpoint/2010/main" val="5511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17194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Nguyện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Hiệp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Lễ</a:t>
            </a:r>
            <a:r>
              <a:rPr lang="en-US" sz="6000" u="sng" dirty="0" smtClean="0">
                <a:solidFill>
                  <a:srgbClr val="FFFF00"/>
                </a:solidFill>
              </a:rPr>
              <a:t/>
            </a:r>
            <a:br>
              <a:rPr lang="en-US" sz="6000" u="sng" dirty="0" smtClean="0">
                <a:solidFill>
                  <a:srgbClr val="FFFF00"/>
                </a:solidFill>
              </a:rPr>
            </a:br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Để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Chúa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Đến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8000" dirty="0" smtClean="0">
                <a:solidFill>
                  <a:srgbClr val="FFFF00"/>
                </a:solidFill>
                <a:latin typeface="+mn-lt"/>
              </a:rPr>
            </a:br>
            <a:r>
              <a:rPr lang="en-US" sz="6000" b="0" i="1" dirty="0" smtClean="0">
                <a:solidFill>
                  <a:schemeClr val="bg1"/>
                </a:solidFill>
                <a:effectLst/>
              </a:rPr>
              <a:t>Lm.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</a:rPr>
              <a:t>Nguyễn</a:t>
            </a:r>
            <a:r>
              <a:rPr lang="en-US" sz="6000" b="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</a:rPr>
              <a:t>Duy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68140"/>
            <a:ext cx="5140036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u="sng" dirty="0" smtClean="0">
                <a:solidFill>
                  <a:srgbClr val="FFFF00"/>
                </a:solidFill>
              </a:rPr>
              <a:t>T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k1: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luôn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mở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rộng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chờ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luôn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thắm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nồng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một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tình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yêu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smtClean="0">
                <a:solidFill>
                  <a:srgbClr val="FFFF00"/>
                </a:solidFill>
              </a:rPr>
              <a:t>…</a:t>
            </a:r>
            <a:endParaRPr lang="en-US" sz="58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87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dirty="0">
                <a:solidFill>
                  <a:srgbClr val="FFFF00"/>
                </a:solidFill>
              </a:rPr>
              <a:t>…</a:t>
            </a:r>
            <a:r>
              <a:rPr lang="en-US" sz="5800" dirty="0" smtClean="0">
                <a:solidFill>
                  <a:srgbClr val="002060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luôn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khát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khao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luôn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ước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ao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một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thế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giới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sướng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vui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dạt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dào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một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thế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giới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không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còn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khổ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đau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en-US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6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cuộc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đời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mang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ơn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Trời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Nguồn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phúc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người</a:t>
            </a:r>
            <a:r>
              <a:rPr lang="en-US" sz="5800" dirty="0">
                <a:solidFill>
                  <a:schemeClr val="bg1"/>
                </a:solidFill>
              </a:rPr>
              <a:t>,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mùa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cứu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rỗi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mọi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nơi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vi-VN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u="sng" dirty="0" smtClean="0">
                <a:solidFill>
                  <a:srgbClr val="FFFF00"/>
                </a:solidFill>
              </a:rPr>
              <a:t>T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k2:</a:t>
            </a:r>
            <a:r>
              <a:rPr lang="en-US" sz="58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không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oán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hờn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không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ghen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ghét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luôn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quảng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đại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luôn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thứ</a:t>
            </a:r>
            <a:r>
              <a:rPr lang="en-US" sz="5800" dirty="0" smtClean="0">
                <a:solidFill>
                  <a:srgbClr val="FFFF00"/>
                </a:solidFill>
              </a:rPr>
              <a:t> …</a:t>
            </a:r>
            <a:endParaRPr lang="en-US" sz="58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3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1954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6700" b="0" u="sng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67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700" b="0" u="sng" dirty="0" err="1" smtClean="0">
                <a:solidFill>
                  <a:srgbClr val="FFFF00"/>
                </a:solidFill>
                <a:effectLst/>
              </a:rPr>
              <a:t>Nhập</a:t>
            </a:r>
            <a:r>
              <a:rPr lang="en-US" sz="67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700" b="0" u="sng" dirty="0" err="1" smtClean="0">
                <a:solidFill>
                  <a:srgbClr val="FFFF00"/>
                </a:solidFill>
                <a:effectLst/>
              </a:rPr>
              <a:t>Lễ</a:t>
            </a:r>
            <a:r>
              <a:rPr lang="en-US" sz="6700" b="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6700" b="0" dirty="0" smtClean="0">
                <a:solidFill>
                  <a:srgbClr val="FFFF00"/>
                </a:solidFill>
                <a:effectLst/>
              </a:rPr>
            </a:br>
            <a:r>
              <a:rPr lang="en-US" sz="8900" dirty="0" err="1" smtClean="0">
                <a:solidFill>
                  <a:srgbClr val="FFFF00"/>
                </a:solidFill>
              </a:rPr>
              <a:t>Trời</a:t>
            </a:r>
            <a:r>
              <a:rPr lang="en-US" sz="8900" dirty="0" smtClean="0">
                <a:solidFill>
                  <a:srgbClr val="FFFF00"/>
                </a:solidFill>
              </a:rPr>
              <a:t> Cao</a:t>
            </a:r>
            <a:r>
              <a:rPr lang="en-US" sz="8900" dirty="0">
                <a:solidFill>
                  <a:srgbClr val="FFFF00"/>
                </a:solidFill>
              </a:rPr>
              <a:t/>
            </a:r>
            <a:br>
              <a:rPr lang="en-US" sz="8900" dirty="0">
                <a:solidFill>
                  <a:srgbClr val="FFFF00"/>
                </a:solidFill>
              </a:rPr>
            </a:br>
            <a:r>
              <a:rPr lang="en-US" sz="6700" i="1" dirty="0" err="1" smtClean="0">
                <a:solidFill>
                  <a:schemeClr val="bg1"/>
                </a:solidFill>
              </a:rPr>
              <a:t>Duy</a:t>
            </a:r>
            <a:r>
              <a:rPr lang="en-US" sz="6700" i="1" dirty="0" smtClean="0">
                <a:solidFill>
                  <a:schemeClr val="bg1"/>
                </a:solidFill>
              </a:rPr>
              <a:t> </a:t>
            </a:r>
            <a:r>
              <a:rPr lang="en-US" sz="6700" i="1" dirty="0" err="1" smtClean="0">
                <a:solidFill>
                  <a:schemeClr val="bg1"/>
                </a:solidFill>
              </a:rPr>
              <a:t>Tân</a:t>
            </a:r>
            <a:endParaRPr lang="en-US" sz="67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2" y="4027081"/>
            <a:ext cx="5140036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dirty="0">
                <a:solidFill>
                  <a:srgbClr val="FFFF00"/>
                </a:solidFill>
              </a:rPr>
              <a:t>…</a:t>
            </a:r>
            <a:r>
              <a:rPr lang="en-US" sz="5800" dirty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yêu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người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yêu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suốt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đời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Chỉ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biết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sống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hiến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dâng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phục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vụ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hướng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ân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tình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trời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cao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en-US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55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cuộc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đời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mang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ơn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Trời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Nguồn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phúc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người</a:t>
            </a:r>
            <a:r>
              <a:rPr lang="en-US" sz="5800" dirty="0">
                <a:solidFill>
                  <a:schemeClr val="bg1"/>
                </a:solidFill>
              </a:rPr>
              <a:t>,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mùa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cứu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rỗi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mọi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nơi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vi-VN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70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u="sng" dirty="0" smtClean="0">
                <a:solidFill>
                  <a:srgbClr val="FFFF00"/>
                </a:solidFill>
              </a:rPr>
              <a:t>T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k3: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Xin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chúng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như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máng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cỏ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tỏa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nồng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hơi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ấm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Nên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nơi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Ngài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náu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thân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xuống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trần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một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đêm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cô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vắng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>
                <a:solidFill>
                  <a:srgbClr val="FFFF00"/>
                </a:solidFill>
              </a:rPr>
              <a:t>…</a:t>
            </a:r>
            <a:endParaRPr lang="en-US" sz="58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dirty="0">
                <a:solidFill>
                  <a:srgbClr val="FFFF00"/>
                </a:solidFill>
              </a:rPr>
              <a:t>… </a:t>
            </a:r>
            <a:r>
              <a:rPr lang="en-US" sz="5800" dirty="0" smtClean="0">
                <a:solidFill>
                  <a:schemeClr val="bg1"/>
                </a:solidFill>
              </a:rPr>
              <a:t>Cho con </a:t>
            </a:r>
            <a:r>
              <a:rPr lang="en-US" sz="5800" dirty="0" err="1" smtClean="0">
                <a:solidFill>
                  <a:schemeClr val="bg1"/>
                </a:solidFill>
              </a:rPr>
              <a:t>được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ủi</a:t>
            </a:r>
            <a:r>
              <a:rPr lang="en-US" sz="5800" dirty="0" smtClean="0">
                <a:solidFill>
                  <a:schemeClr val="bg1"/>
                </a:solidFill>
              </a:rPr>
              <a:t> an </a:t>
            </a:r>
            <a:r>
              <a:rPr lang="en-US" sz="5800" dirty="0" err="1" smtClean="0">
                <a:solidFill>
                  <a:schemeClr val="bg1"/>
                </a:solidFill>
              </a:rPr>
              <a:t>ai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khóc</a:t>
            </a:r>
            <a:r>
              <a:rPr lang="en-US" sz="5800" dirty="0" smtClean="0">
                <a:solidFill>
                  <a:schemeClr val="bg1"/>
                </a:solidFill>
              </a:rPr>
              <a:t> than, </a:t>
            </a:r>
            <a:r>
              <a:rPr lang="en-US" sz="5800" dirty="0" err="1" smtClean="0">
                <a:solidFill>
                  <a:schemeClr val="bg1"/>
                </a:solidFill>
              </a:rPr>
              <a:t>ai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khó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khăn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Giọt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nước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mắt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sẽ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nên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nụ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cười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và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tiếng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hát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vang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dậy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trần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gian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en-US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0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800" u="sng" dirty="0" err="1" smtClean="0">
                <a:solidFill>
                  <a:srgbClr val="FFFF00"/>
                </a:solidFill>
              </a:rPr>
              <a:t>Đk</a:t>
            </a: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cuộc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đời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đến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mang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ơn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Trời</a:t>
            </a:r>
            <a:r>
              <a:rPr lang="en-US" sz="5800" dirty="0" smtClean="0">
                <a:solidFill>
                  <a:schemeClr val="bg1"/>
                </a:solidFill>
              </a:rPr>
              <a:t>. </a:t>
            </a:r>
            <a:r>
              <a:rPr lang="en-US" sz="5800" dirty="0" err="1" smtClean="0">
                <a:solidFill>
                  <a:schemeClr val="bg1"/>
                </a:solidFill>
              </a:rPr>
              <a:t>Nguồn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hạnh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phúc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</a:rPr>
              <a:t>người</a:t>
            </a:r>
            <a:r>
              <a:rPr lang="en-US" sz="5800" dirty="0">
                <a:solidFill>
                  <a:schemeClr val="bg1"/>
                </a:solidFill>
              </a:rPr>
              <a:t>,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mùa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cứu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rỗi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mọi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nơi</a:t>
            </a:r>
            <a:r>
              <a:rPr lang="en-US" sz="5800" dirty="0" smtClean="0">
                <a:solidFill>
                  <a:schemeClr val="bg1"/>
                </a:solidFill>
              </a:rPr>
              <a:t>.</a:t>
            </a:r>
            <a:endParaRPr lang="vi-VN" sz="5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1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52137" cy="5143500"/>
          </a:xfrm>
        </p:spPr>
      </p:pic>
    </p:spTree>
    <p:extLst>
      <p:ext uri="{BB962C8B-B14F-4D97-AF65-F5344CB8AC3E}">
        <p14:creationId xmlns:p14="http://schemas.microsoft.com/office/powerpoint/2010/main" val="41038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"/>
            <a:ext cx="9144000" cy="44005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Ca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Lễ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8000" dirty="0" err="1" smtClean="0">
                <a:solidFill>
                  <a:srgbClr val="FFFF00"/>
                </a:solidFill>
              </a:rPr>
              <a:t>Nguyện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Mùa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Vọng</a:t>
            </a:r>
            <a:r>
              <a:rPr lang="en-US" sz="8000" dirty="0" smtClean="0">
                <a:solidFill>
                  <a:srgbClr val="FFFF00"/>
                </a:solidFill>
              </a:rPr>
              <a:t/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6000" i="1" dirty="0" err="1" smtClean="0">
                <a:solidFill>
                  <a:schemeClr val="bg1"/>
                </a:solidFill>
              </a:rPr>
              <a:t>Hoàng</a:t>
            </a:r>
            <a:r>
              <a:rPr lang="en-US" sz="6000" i="1" dirty="0" smtClean="0">
                <a:solidFill>
                  <a:schemeClr val="bg1"/>
                </a:solidFill>
              </a:rPr>
              <a:t> </a:t>
            </a:r>
            <a:r>
              <a:rPr lang="en-US" sz="6000" i="1" dirty="0" err="1" smtClean="0">
                <a:solidFill>
                  <a:schemeClr val="bg1"/>
                </a:solidFill>
              </a:rPr>
              <a:t>Vũ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71950"/>
            <a:ext cx="4267201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00" b="0" u="sng" dirty="0" err="1" smtClean="0">
                <a:solidFill>
                  <a:srgbClr val="FFFF00"/>
                </a:solidFill>
                <a:effectLst/>
                <a:latin typeface="+mj-lt"/>
              </a:rPr>
              <a:t>Đ</a:t>
            </a:r>
            <a:r>
              <a:rPr lang="en-US" sz="5800" b="0" u="sng" dirty="0" err="1">
                <a:solidFill>
                  <a:srgbClr val="FFFF00"/>
                </a:solidFill>
                <a:effectLst/>
                <a:latin typeface="+mj-lt"/>
              </a:rPr>
              <a:t>k</a:t>
            </a:r>
            <a:r>
              <a:rPr lang="vi-VN" sz="58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trần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gian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ngước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trông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lên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ơi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!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Cầu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hãy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mưa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Đấng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Thiên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Sai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ơi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!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Nghe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lời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van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thiết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tha</a:t>
            </a:r>
            <a:r>
              <a:rPr lang="en-US" sz="5800" dirty="0">
                <a:solidFill>
                  <a:srgbClr val="FFFF00"/>
                </a:solidFill>
              </a:rPr>
              <a:t> …</a:t>
            </a:r>
            <a:r>
              <a:rPr lang="en-US" sz="5800" dirty="0">
                <a:solidFill>
                  <a:schemeClr val="bg1"/>
                </a:solidFill>
              </a:rPr>
              <a:t> </a:t>
            </a:r>
            <a:endParaRPr lang="vi-VN" sz="5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65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00" b="0" dirty="0" smtClean="0">
                <a:solidFill>
                  <a:srgbClr val="FFFF00"/>
                </a:solidFill>
                <a:effectLst/>
                <a:latin typeface="+mj-lt"/>
              </a:rPr>
              <a:t>…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Ngày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đêm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vẫn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van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ơn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cứu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rỗi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đương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bốn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phương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cho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đoàn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ngóng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chờ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69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altLang="vi-VN" sz="5400" b="0" u="sng" dirty="0" smtClean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Đ</a:t>
            </a:r>
            <a:r>
              <a:rPr lang="en-US" altLang="vi-VN" sz="5400" b="0" u="sng" dirty="0" smtClean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k:</a:t>
            </a:r>
            <a:r>
              <a:rPr lang="en-US" altLang="vi-VN" sz="5400" b="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đổ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sương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xuống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!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ngàn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mây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mưa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Đấng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Chuộc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tội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!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đổ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sương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xuống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!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ngàn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mây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mưa</a:t>
            </a:r>
            <a:r>
              <a:rPr lang="en-US" altLang="vi-VN" sz="540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Đấng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cứu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đời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.</a:t>
            </a:r>
            <a:endParaRPr lang="en-US" sz="54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200" b="0" u="sng" dirty="0" err="1" smtClean="0">
                <a:solidFill>
                  <a:srgbClr val="FFFF00"/>
                </a:solidFill>
                <a:effectLst/>
                <a:latin typeface="+mj-lt"/>
              </a:rPr>
              <a:t>Tk</a:t>
            </a:r>
            <a:r>
              <a:rPr lang="vi-VN" sz="52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vi-VN" sz="52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Xa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xôi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cõi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trần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mong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viếng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thăm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là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hừng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đông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phá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tan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mờ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tối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. Qua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bao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tháng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ngày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đoái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Xóa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tội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trần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gian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xóa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bao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lỗi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+mj-lt"/>
              </a:rPr>
              <a:t>đời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15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00" b="0" u="sng" dirty="0" err="1" smtClean="0">
                <a:solidFill>
                  <a:srgbClr val="FFFF00"/>
                </a:solidFill>
                <a:effectLst/>
                <a:latin typeface="+mj-lt"/>
              </a:rPr>
              <a:t>Đ</a:t>
            </a:r>
            <a:r>
              <a:rPr lang="en-US" sz="5800" b="0" u="sng" dirty="0" err="1">
                <a:solidFill>
                  <a:srgbClr val="FFFF00"/>
                </a:solidFill>
                <a:effectLst/>
                <a:latin typeface="+mj-lt"/>
              </a:rPr>
              <a:t>k</a:t>
            </a:r>
            <a:r>
              <a:rPr lang="vi-VN" sz="58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trần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gian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ngước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trông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lên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ơi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!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Cầu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hãy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mưa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Đấng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Thiên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Sai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ơi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!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Nghe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lời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van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thiết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tha</a:t>
            </a:r>
            <a:r>
              <a:rPr lang="en-US" sz="5800" dirty="0">
                <a:solidFill>
                  <a:srgbClr val="FFFF00"/>
                </a:solidFill>
              </a:rPr>
              <a:t> …</a:t>
            </a:r>
            <a:r>
              <a:rPr lang="en-US" sz="5800" dirty="0">
                <a:solidFill>
                  <a:schemeClr val="bg1"/>
                </a:solidFill>
              </a:rPr>
              <a:t> </a:t>
            </a:r>
            <a:endParaRPr lang="vi-VN" sz="5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519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00" b="0" dirty="0" smtClean="0">
                <a:solidFill>
                  <a:srgbClr val="FFFF00"/>
                </a:solidFill>
                <a:effectLst/>
                <a:latin typeface="+mj-lt"/>
              </a:rPr>
              <a:t>…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Ngày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đêm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vẫn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van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ơn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cứu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rỗi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đương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bốn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phương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cho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đoàn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ngóng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</a:rPr>
              <a:t>chờ</a:t>
            </a:r>
            <a:r>
              <a:rPr lang="en-US" sz="5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869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52137" cy="5143500"/>
          </a:xfrm>
        </p:spPr>
      </p:pic>
    </p:spTree>
    <p:extLst>
      <p:ext uri="{BB962C8B-B14F-4D97-AF65-F5344CB8AC3E}">
        <p14:creationId xmlns:p14="http://schemas.microsoft.com/office/powerpoint/2010/main" val="335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altLang="vi-VN" sz="6000" b="0" u="sng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Tk</a:t>
            </a:r>
            <a:r>
              <a:rPr lang="en-US" altLang="vi-VN" sz="6000" b="0" u="sng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6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đêm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u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tối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ngày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mau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tới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nai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đang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khát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mau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thấy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suối</a:t>
            </a:r>
            <a:r>
              <a:rPr lang="en-US" altLang="vi-VN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…</a:t>
            </a:r>
            <a:endParaRPr lang="en-US" sz="6000" b="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altLang="vi-VN" sz="6400" dirty="0">
                <a:solidFill>
                  <a:srgbClr val="FFFF00"/>
                </a:solidFill>
                <a:cs typeface="Times New Roman" panose="02020603050405020304" pitchFamily="18" charset="0"/>
              </a:rPr>
              <a:t>…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ôi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dừng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cơn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giận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lại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thôi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!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ôi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đoàn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hối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tội</a:t>
            </a:r>
            <a:r>
              <a:rPr lang="en-US" altLang="vi-VN" sz="6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rồi</a:t>
            </a:r>
            <a:r>
              <a:rPr lang="en-US" altLang="vi-VN" sz="6400" dirty="0">
                <a:solidFill>
                  <a:schemeClr val="bg1"/>
                </a:solidFill>
                <a:cs typeface="Times New Roman" panose="02020603050405020304" pitchFamily="18" charset="0"/>
              </a:rPr>
              <a:t>!</a:t>
            </a:r>
            <a:endParaRPr lang="en-US" sz="64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altLang="vi-VN" sz="5400" b="0" u="sng" dirty="0" smtClean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Đ</a:t>
            </a:r>
            <a:r>
              <a:rPr lang="en-US" altLang="vi-VN" sz="5400" b="0" u="sng" dirty="0" smtClean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k:</a:t>
            </a:r>
            <a:r>
              <a:rPr lang="en-US" altLang="vi-VN" sz="5400" b="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đổ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sương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xuống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!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ngàn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mây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mưa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Đấng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Chuộc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b="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tội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!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đổ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sương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xuống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!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ngàn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mây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hãy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mưa</a:t>
            </a:r>
            <a:r>
              <a:rPr lang="en-US" altLang="vi-VN" sz="540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Đấng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cứu</a:t>
            </a:r>
            <a:r>
              <a:rPr lang="en-US" altLang="vi-VN" sz="540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đời</a:t>
            </a:r>
            <a:r>
              <a:rPr lang="en-US" altLang="vi-VN" sz="5400" b="0" dirty="0" smtClean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.</a:t>
            </a:r>
            <a:endParaRPr lang="en-US" sz="54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0"/>
            <a:ext cx="9152137" cy="5143500"/>
          </a:xfrm>
        </p:spPr>
      </p:pic>
    </p:spTree>
    <p:extLst>
      <p:ext uri="{BB962C8B-B14F-4D97-AF65-F5344CB8AC3E}">
        <p14:creationId xmlns:p14="http://schemas.microsoft.com/office/powerpoint/2010/main" val="192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02" y="0"/>
            <a:ext cx="9144000" cy="2419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5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Bài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đọc</a:t>
            </a:r>
            <a:r>
              <a:rPr lang="en-US" dirty="0" smtClean="0">
                <a:solidFill>
                  <a:srgbClr val="FFFF00"/>
                </a:solidFill>
              </a:rPr>
              <a:t> 1: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i="1" dirty="0" err="1" smtClean="0">
                <a:solidFill>
                  <a:schemeClr val="bg1"/>
                </a:solidFill>
              </a:rPr>
              <a:t>Vương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trượng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sẽ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không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rời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khỏi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Giu-đa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05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Bài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trích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thế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1750"/>
            <a:ext cx="4724400" cy="24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850</Words>
  <Application>Microsoft Office PowerPoint</Application>
  <PresentationFormat>On-screen Show (16:9)</PresentationFormat>
  <Paragraphs>45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Franklin Gothic Medium</vt:lpstr>
      <vt:lpstr>Times New Roman</vt:lpstr>
      <vt:lpstr>UTM American Sans</vt:lpstr>
      <vt:lpstr>Office Theme</vt:lpstr>
      <vt:lpstr>1_Office Theme</vt:lpstr>
      <vt:lpstr>THỨ BA  SAU CHÚA NHẬT III MÙA VỌNG NĂM C</vt:lpstr>
      <vt:lpstr>PowerPoint Presentation</vt:lpstr>
      <vt:lpstr>Ca Nhập Lễ Trời Cao Duy Tân</vt:lpstr>
      <vt:lpstr>Đk: Trời cao hãy đổ sương xuống! Và ngàn mây hãy mưa Đấng Chuộc tội! Trời cao hãy đổ sương xuống! Và ngàn mây hãy mưa Đấng cứu đời.</vt:lpstr>
      <vt:lpstr>Tk: Trong đêm u tối chúng con mong ngày mau tới. Như nai đang khát ước mong mau tìm thấy suối …</vt:lpstr>
      <vt:lpstr>… Chúa ôi, dừng cơn giận Chúa lại thôi! Chúa ôi, đoàn con đã hối tội rồi!</vt:lpstr>
      <vt:lpstr>Đk: Trời cao hãy đổ sương xuống! Và ngàn mây hãy mưa Đấng Chuộc tội! Trời cao hãy đổ sương xuống! Và ngàn mây hãy mưa Đấng cứu đời.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Tk1: Với tháng ngày trông đợi con dâng lên lễ mọn hèn, là thành tâm ăn năn thống hối, Chúa ơi Chúa ơi giúp con đổi thay …</vt:lpstr>
      <vt:lpstr>… Hướng trông về ngày mai, con dâng lên bánh rượu đây. Tựa dòng lệ thao thức vơi đầy. Chúa ơi Chúa ơi con mong Ngài từng giây.</vt:lpstr>
      <vt:lpstr>Đk: Lòng thành con kính dâng lễ vật cậy trông mến tin. Chờ đợi ơn giáng sinh, Chúa Trời cứu chuộc tội khiên …</vt:lpstr>
      <vt:lpstr>… Lòng thành con kính dâng lễ vật cậy trông mến tin. Chờ đợi ơn giáng sinh, Chúa Trời xuống ở cùng con.</vt:lpstr>
      <vt:lpstr>Tk2: Dám trông Ngài thương tình tâm tư nô nức bồn chồn. Ngọn đèn khuya không quên thắp sáng Chúa ơi Chúa ơi con sẵn sàng luôn …</vt:lpstr>
      <vt:lpstr>… Với trót niềm thủy chung con đây canh thức chờ mong. Nguyện trọn vẹn của lễ tâm tình Chúa ơi Chúa ơi xin ban ngày hồng ân.</vt:lpstr>
      <vt:lpstr>Đk: Lòng thành con kính dâng lễ vật cậy trông mến tin. Chờ đợi ơn giáng sinh, Chúa Trời cứu chuộc tội khiên …</vt:lpstr>
      <vt:lpstr>… Lòng thành con kính dâng lễ vật cậy trông mến tin. Chờ đợi ơn giáng sinh, Chúa Trời xuống ở cùng con.</vt:lpstr>
      <vt:lpstr>PowerPoint Presentation</vt:lpstr>
      <vt:lpstr>PowerPoint Presentation</vt:lpstr>
      <vt:lpstr>Ca Nguyện Hiệp Lễ Để Chúa Đến Lm. Nguyễn Duy</vt:lpstr>
      <vt:lpstr>Tk1: Xin cho lòng chúng con luôn mở rộng chờ mong Chúa đến. Xin cho lòng chúng con luôn thắm nồng một tình yêu mến …</vt:lpstr>
      <vt:lpstr>… Xin cho lòng chúng con luôn khát khao, luôn ước ao một thế giới sướng vui dạt dào, một thế giới không còn khổ đau.</vt:lpstr>
      <vt:lpstr>Đk: Để Chúa đến trong cuộc đời, để Chúa đến mang ơn Trời. Nguồn hạnh phúc cho con người, mùa cứu rỗi cho mọi nơi.</vt:lpstr>
      <vt:lpstr>Tk2: Xin cho lòng chúng con không oán hờn và không ghen ghét. Xin cho lòng chúng con luôn quảng đại và luôn tha thứ …</vt:lpstr>
      <vt:lpstr>… Xin cho lòng chúng con yêu mến người, yêu suốt đời. Chỉ biết sống hiến dâng phục vụ và hướng đến ân tình trời cao.</vt:lpstr>
      <vt:lpstr>Đk: Để Chúa đến trong cuộc đời, để Chúa đến mang ơn Trời. Nguồn hạnh phúc cho con người, mùa cứu rỗi cho mọi nơi.</vt:lpstr>
      <vt:lpstr>Tk3: Xin cho lòng chúng con như máng cỏ tỏa nồng hơi ấm. Nên nơi Ngài náu thân khi xuống trần một đêm cô vắng …</vt:lpstr>
      <vt:lpstr>… Cho con được ủi an ai khóc than, ai khó khăn. Giọt nước mắt sẽ nên nụ cười và tiếng hát vang dậy trần gian.</vt:lpstr>
      <vt:lpstr>Đk: Để Chúa đến trong cuộc đời, để Chúa đến mang ơn Trời. Nguồn hạnh phúc cho con người, mùa cứu rỗi cho mọi nơi.</vt:lpstr>
      <vt:lpstr>PowerPoint Presentation</vt:lpstr>
      <vt:lpstr>PowerPoint Presentation</vt:lpstr>
      <vt:lpstr>Ca Kết Lễ Nguyện Mùa Vọng Hoàng Vũ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141</cp:revision>
  <dcterms:created xsi:type="dcterms:W3CDTF">2020-11-06T02:00:27Z</dcterms:created>
  <dcterms:modified xsi:type="dcterms:W3CDTF">2024-12-12T13:03:11Z</dcterms:modified>
</cp:coreProperties>
</file>