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8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44" r:id="rId3"/>
    <p:sldMasterId id="2147483756" r:id="rId4"/>
    <p:sldMasterId id="2147483864" r:id="rId5"/>
    <p:sldMasterId id="2147483924" r:id="rId6"/>
    <p:sldMasterId id="2147483936" r:id="rId7"/>
    <p:sldMasterId id="2147483948" r:id="rId8"/>
    <p:sldMasterId id="2147483960" r:id="rId9"/>
    <p:sldMasterId id="2147483972" r:id="rId10"/>
    <p:sldMasterId id="2147483984" r:id="rId11"/>
    <p:sldMasterId id="2147483996" r:id="rId12"/>
    <p:sldMasterId id="2147484008" r:id="rId13"/>
    <p:sldMasterId id="2147484020" r:id="rId14"/>
    <p:sldMasterId id="2147484032" r:id="rId15"/>
    <p:sldMasterId id="2147484044" r:id="rId16"/>
    <p:sldMasterId id="2147484052" r:id="rId17"/>
    <p:sldMasterId id="2147484064" r:id="rId18"/>
    <p:sldMasterId id="2147484076" r:id="rId19"/>
    <p:sldMasterId id="2147484088" r:id="rId20"/>
  </p:sldMasterIdLst>
  <p:notesMasterIdLst>
    <p:notesMasterId r:id="rId98"/>
  </p:notesMasterIdLst>
  <p:sldIdLst>
    <p:sldId id="256" r:id="rId21"/>
    <p:sldId id="326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257" r:id="rId30"/>
    <p:sldId id="336" r:id="rId31"/>
    <p:sldId id="342" r:id="rId32"/>
    <p:sldId id="337" r:id="rId33"/>
    <p:sldId id="338" r:id="rId34"/>
    <p:sldId id="343" r:id="rId35"/>
    <p:sldId id="340" r:id="rId36"/>
    <p:sldId id="344" r:id="rId37"/>
    <p:sldId id="260" r:id="rId38"/>
    <p:sldId id="278" r:id="rId39"/>
    <p:sldId id="305" r:id="rId40"/>
    <p:sldId id="347" r:id="rId41"/>
    <p:sldId id="280" r:id="rId42"/>
    <p:sldId id="281" r:id="rId43"/>
    <p:sldId id="306" r:id="rId44"/>
    <p:sldId id="345" r:id="rId45"/>
    <p:sldId id="346" r:id="rId46"/>
    <p:sldId id="303" r:id="rId47"/>
    <p:sldId id="348" r:id="rId48"/>
    <p:sldId id="349" r:id="rId49"/>
    <p:sldId id="350" r:id="rId50"/>
    <p:sldId id="351" r:id="rId51"/>
    <p:sldId id="352" r:id="rId52"/>
    <p:sldId id="358" r:id="rId53"/>
    <p:sldId id="354" r:id="rId54"/>
    <p:sldId id="355" r:id="rId55"/>
    <p:sldId id="356" r:id="rId56"/>
    <p:sldId id="359" r:id="rId57"/>
    <p:sldId id="360" r:id="rId58"/>
    <p:sldId id="361" r:id="rId59"/>
    <p:sldId id="362" r:id="rId60"/>
    <p:sldId id="363" r:id="rId61"/>
    <p:sldId id="367" r:id="rId62"/>
    <p:sldId id="365" r:id="rId63"/>
    <p:sldId id="366" r:id="rId64"/>
    <p:sldId id="357" r:id="rId65"/>
    <p:sldId id="391" r:id="rId66"/>
    <p:sldId id="392" r:id="rId67"/>
    <p:sldId id="393" r:id="rId68"/>
    <p:sldId id="394" r:id="rId69"/>
    <p:sldId id="395" r:id="rId70"/>
    <p:sldId id="400" r:id="rId71"/>
    <p:sldId id="397" r:id="rId72"/>
    <p:sldId id="398" r:id="rId73"/>
    <p:sldId id="399" r:id="rId74"/>
    <p:sldId id="298" r:id="rId75"/>
    <p:sldId id="334" r:id="rId76"/>
    <p:sldId id="370" r:id="rId77"/>
    <p:sldId id="371" r:id="rId78"/>
    <p:sldId id="372" r:id="rId79"/>
    <p:sldId id="373" r:id="rId80"/>
    <p:sldId id="374" r:id="rId81"/>
    <p:sldId id="375" r:id="rId82"/>
    <p:sldId id="376" r:id="rId83"/>
    <p:sldId id="377" r:id="rId84"/>
    <p:sldId id="401" r:id="rId85"/>
    <p:sldId id="300" r:id="rId86"/>
    <p:sldId id="301" r:id="rId87"/>
    <p:sldId id="368" r:id="rId88"/>
    <p:sldId id="329" r:id="rId89"/>
    <p:sldId id="369" r:id="rId90"/>
    <p:sldId id="378" r:id="rId91"/>
    <p:sldId id="379" r:id="rId92"/>
    <p:sldId id="380" r:id="rId93"/>
    <p:sldId id="381" r:id="rId94"/>
    <p:sldId id="382" r:id="rId95"/>
    <p:sldId id="383" r:id="rId96"/>
    <p:sldId id="302" r:id="rId9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8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0.xml"/><Relationship Id="rId95" Type="http://schemas.openxmlformats.org/officeDocument/2006/relationships/slide" Target="slides/slide75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openxmlformats.org/officeDocument/2006/relationships/slide" Target="slides/slide74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4" Type="http://schemas.openxmlformats.org/officeDocument/2006/relationships/slide" Target="slides/slide4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66" Type="http://schemas.openxmlformats.org/officeDocument/2006/relationships/slide" Target="slides/slide46.xml"/><Relationship Id="rId87" Type="http://schemas.openxmlformats.org/officeDocument/2006/relationships/slide" Target="slides/slide67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56" Type="http://schemas.openxmlformats.org/officeDocument/2006/relationships/slide" Target="slides/slide36.xml"/><Relationship Id="rId77" Type="http://schemas.openxmlformats.org/officeDocument/2006/relationships/slide" Target="slides/slide57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93" Type="http://schemas.openxmlformats.org/officeDocument/2006/relationships/slide" Target="slides/slide73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F7198-F365-4840-8A48-DE3EE41C0018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3DAA-B319-47EE-B27B-D6B219FD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03DAA-B319-47EE-B27B-D6B219FDEFF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6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1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73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2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982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455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811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874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823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963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509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997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5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6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041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245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920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66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049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088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595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040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0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0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304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17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245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920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66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049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088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595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04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0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006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304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176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7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791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63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923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465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200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73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40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395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708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578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977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738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638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735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5650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60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111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091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170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242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223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420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0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123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020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810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05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14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732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069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3232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531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290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965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3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74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482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814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4601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5733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8580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94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78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470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866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8862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0707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693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4473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1693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487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333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2087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48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0269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3482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6623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2576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8291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213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5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8948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3829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3817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8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9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7360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3575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1066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109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7075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5164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4198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8765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3353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47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4393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9510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6945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1329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7876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8914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3297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59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9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64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87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40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22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80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7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2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13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34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57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82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4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84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8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04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76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8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5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35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77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34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36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73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1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08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565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30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6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6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542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12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513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49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658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15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6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194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724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0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2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989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2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78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688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27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09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634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7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8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09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656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58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994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800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110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638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339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441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0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9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16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853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104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165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977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548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086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616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53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849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8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1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092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012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938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030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836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105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948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87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8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9" Type="http://schemas.openxmlformats.org/officeDocument/2006/relationships/image" Target="../media/image2.jp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8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8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9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9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8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1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8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0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4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4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0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4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4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1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2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2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7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1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Đáp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Ca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</a:t>
            </a:r>
            <a:r>
              <a:rPr lang="vi-VN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Chúa Nhật VI </a:t>
            </a:r>
            <a:br>
              <a:rPr lang="vi-VN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Hai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VI</a:t>
            </a: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Niên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"/>
            <a:ext cx="9144000" cy="51428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335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u="sng" dirty="0" smtClean="0">
                <a:solidFill>
                  <a:srgbClr val="FF0000"/>
                </a:solidFill>
              </a:rPr>
              <a:t>Bài </a:t>
            </a:r>
            <a:r>
              <a:rPr lang="vi-VN" sz="3600" u="sng" dirty="0">
                <a:solidFill>
                  <a:srgbClr val="FF0000"/>
                </a:solidFill>
              </a:rPr>
              <a:t>đọc </a:t>
            </a:r>
            <a:r>
              <a:rPr lang="vi-VN" sz="3600" u="sng" dirty="0" smtClean="0">
                <a:solidFill>
                  <a:srgbClr val="FF0000"/>
                </a:solidFill>
              </a:rPr>
              <a:t>1</a:t>
            </a:r>
            <a:endParaRPr lang="vi-VN" sz="3600" u="sng" dirty="0">
              <a:solidFill>
                <a:srgbClr val="FF0000"/>
              </a:solidFill>
            </a:endParaRPr>
          </a:p>
          <a:p>
            <a:r>
              <a:rPr lang="vi-VN" sz="3600" i="1" dirty="0"/>
              <a:t>Ca-in xông đến giết A-ben, em mình</a:t>
            </a:r>
            <a:r>
              <a:rPr lang="vi-VN" sz="3600" i="1" dirty="0" smtClean="0"/>
              <a:t>.</a:t>
            </a:r>
            <a:endParaRPr lang="vi-VN" sz="3600" i="1" dirty="0"/>
          </a:p>
          <a:p>
            <a:r>
              <a:rPr lang="vi-VN" sz="3600" dirty="0">
                <a:solidFill>
                  <a:srgbClr val="FF0000"/>
                </a:solidFill>
              </a:rPr>
              <a:t>Bài 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39006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Hãy tiến dâng Thiên Chúa lời tạ ơn làm hy lễ.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cs typeface="Times New Roman" pitchFamily="18" charset="0"/>
              </a:rPr>
              <a:t>Đáp ca: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0" y="204168"/>
            <a:ext cx="4438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1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6009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vi-V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Chúa nói : Chính Thầy là con đường, là sự thật và là sự sống. Không ai có thể đến với Chúa Cha mà không qua Thầy.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42127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Ba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VI</a:t>
            </a: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"/>
            <a:ext cx="9144000" cy="51428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335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u="sng" dirty="0" smtClean="0">
                <a:solidFill>
                  <a:srgbClr val="FF0000"/>
                </a:solidFill>
              </a:rPr>
              <a:t>Bài </a:t>
            </a:r>
            <a:r>
              <a:rPr lang="vi-VN" sz="3600" u="sng" dirty="0">
                <a:solidFill>
                  <a:srgbClr val="FF0000"/>
                </a:solidFill>
              </a:rPr>
              <a:t>đọc </a:t>
            </a:r>
            <a:r>
              <a:rPr lang="vi-VN" sz="3600" u="sng" dirty="0" smtClean="0">
                <a:solidFill>
                  <a:srgbClr val="FF0000"/>
                </a:solidFill>
              </a:rPr>
              <a:t>1</a:t>
            </a:r>
            <a:endParaRPr lang="vi-VN" sz="3600" u="sng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prstClr val="black"/>
                </a:solidFill>
              </a:rPr>
              <a:t>Ta sẽ xoá bỏ khỏi mặt đất con người mà Ta đã sáng tạo.</a:t>
            </a:r>
          </a:p>
          <a:p>
            <a:r>
              <a:rPr lang="vi-VN" sz="3600" dirty="0">
                <a:solidFill>
                  <a:srgbClr val="FF0000"/>
                </a:solidFill>
              </a:rPr>
              <a:t>Bài 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10920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Xin Chúa tuôn đổ phúc lành cho dân hưởng bình an.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74" y="164002"/>
            <a:ext cx="46577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vi-V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Chúa nói : Ai yêu mến Thầy, thì sẽ giữ lời Thầy. Cha Thầy sẽ yêu mến người ấy. Cha Thầy và Thầy sẽ đến với người ấy.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509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7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Tư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VI</a:t>
            </a: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67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"/>
            <a:ext cx="9144000" cy="51428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335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u="sng" dirty="0" smtClean="0">
                <a:solidFill>
                  <a:srgbClr val="FF0000"/>
                </a:solidFill>
              </a:rPr>
              <a:t>Bài </a:t>
            </a:r>
            <a:r>
              <a:rPr lang="vi-VN" sz="3600" u="sng" dirty="0">
                <a:solidFill>
                  <a:srgbClr val="FF0000"/>
                </a:solidFill>
              </a:rPr>
              <a:t>đọc </a:t>
            </a:r>
            <a:r>
              <a:rPr lang="vi-VN" sz="3600" u="sng" dirty="0" smtClean="0">
                <a:solidFill>
                  <a:srgbClr val="FF0000"/>
                </a:solidFill>
              </a:rPr>
              <a:t>1</a:t>
            </a:r>
            <a:endParaRPr lang="vi-VN" sz="3600" u="sng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prstClr val="black"/>
                </a:solidFill>
              </a:rPr>
              <a:t>Ông Nô-ê dỡ mái tàu ra và thấy mặt đất đã khô ráo</a:t>
            </a:r>
            <a:r>
              <a:rPr lang="vi-VN" sz="3600" i="1" dirty="0" smtClean="0">
                <a:solidFill>
                  <a:prstClr val="black"/>
                </a:solidFill>
              </a:rPr>
              <a:t>.</a:t>
            </a:r>
            <a:endParaRPr lang="en-US" sz="3600" i="1" dirty="0" smtClean="0">
              <a:solidFill>
                <a:prstClr val="black"/>
              </a:solidFill>
            </a:endParaRPr>
          </a:p>
          <a:p>
            <a:r>
              <a:rPr lang="vi-VN" sz="3600" dirty="0" smtClean="0">
                <a:solidFill>
                  <a:srgbClr val="FF0000"/>
                </a:solidFill>
              </a:rPr>
              <a:t>Bài </a:t>
            </a:r>
            <a:r>
              <a:rPr lang="vi-VN" sz="3600" dirty="0">
                <a:solidFill>
                  <a:srgbClr val="FF0000"/>
                </a:solidFill>
              </a:rPr>
              <a:t>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16579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Lạy Chúa, con sẽ dâng lễ tế tạ ơn Ngài.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cs typeface="Times New Roman" pitchFamily="18" charset="0"/>
              </a:rPr>
              <a:t>Đáp ca: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0" y="170098"/>
            <a:ext cx="4476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4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Xin Thân Phụ Đức Giê-su Ki-tô, Chúa chúng ta, soi trí mở lòng cho chúng ta thấy rõ, đâu là niềm hy vọng, mà ơn Người kêu gọi đem lại cho chúng ta.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40984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2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Năm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VI</a:t>
            </a: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"/>
            <a:ext cx="9144000" cy="51428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335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u="sng" dirty="0" smtClean="0">
                <a:solidFill>
                  <a:srgbClr val="FF0000"/>
                </a:solidFill>
              </a:rPr>
              <a:t>Bài </a:t>
            </a:r>
            <a:r>
              <a:rPr lang="vi-VN" sz="3600" u="sng" dirty="0">
                <a:solidFill>
                  <a:srgbClr val="FF0000"/>
                </a:solidFill>
              </a:rPr>
              <a:t>đọc </a:t>
            </a:r>
            <a:r>
              <a:rPr lang="vi-VN" sz="3600" u="sng" dirty="0" smtClean="0">
                <a:solidFill>
                  <a:srgbClr val="FF0000"/>
                </a:solidFill>
              </a:rPr>
              <a:t>1</a:t>
            </a:r>
            <a:endParaRPr lang="vi-VN" sz="3600" u="sng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prstClr val="black"/>
                </a:solidFill>
              </a:rPr>
              <a:t>Ta gác cây cung của Ta lên mây, và đó sẽ là dấu hiệu giao ước giữa Ta với cõi đất</a:t>
            </a:r>
            <a:r>
              <a:rPr lang="vi-VN" sz="3600" i="1" dirty="0" smtClean="0">
                <a:solidFill>
                  <a:prstClr val="black"/>
                </a:solidFill>
              </a:rPr>
              <a:t>.</a:t>
            </a:r>
            <a:endParaRPr lang="en-US" sz="3600" i="1" dirty="0" smtClean="0">
              <a:solidFill>
                <a:prstClr val="black"/>
              </a:solidFill>
            </a:endParaRPr>
          </a:p>
          <a:p>
            <a:r>
              <a:rPr lang="vi-VN" sz="3600" dirty="0" smtClean="0">
                <a:solidFill>
                  <a:srgbClr val="FF0000"/>
                </a:solidFill>
              </a:rPr>
              <a:t>Bài </a:t>
            </a:r>
            <a:r>
              <a:rPr lang="vi-VN" sz="3600" dirty="0">
                <a:solidFill>
                  <a:srgbClr val="FF0000"/>
                </a:solidFill>
              </a:rPr>
              <a:t>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30642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9144000" cy="54014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Lạy Cha trên trời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ơn đức tin mà Cha ban tặng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Chúa Giêsu Kitô Con Cha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và Anh của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cùng ngọn lửa đức ái được thắp lên trong tâm hồn chúng con bởi Chúa Thánh Thần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8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43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Từ trời xanh Chúa đã nhìn xuống cõi trần.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cs typeface="Times New Roman" pitchFamily="18" charset="0"/>
              </a:rPr>
              <a:t>Đáp ca: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34" y="168354"/>
            <a:ext cx="49720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3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vi-V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Lạy Chúa, Lời Chúa là thần khí và là sự sống ; Chúa có những lời đem lại sự sống đời đời.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6745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2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Sáu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VI</a:t>
            </a: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b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"/>
            <a:ext cx="9144000" cy="51428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335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u="sng" dirty="0" smtClean="0">
                <a:solidFill>
                  <a:srgbClr val="FF0000"/>
                </a:solidFill>
              </a:rPr>
              <a:t>Bài </a:t>
            </a:r>
            <a:r>
              <a:rPr lang="vi-VN" sz="3600" u="sng" dirty="0">
                <a:solidFill>
                  <a:srgbClr val="FF0000"/>
                </a:solidFill>
              </a:rPr>
              <a:t>đọc </a:t>
            </a:r>
            <a:r>
              <a:rPr lang="vi-VN" sz="3600" u="sng" dirty="0" smtClean="0">
                <a:solidFill>
                  <a:srgbClr val="FF0000"/>
                </a:solidFill>
              </a:rPr>
              <a:t>1</a:t>
            </a:r>
            <a:endParaRPr lang="vi-VN" sz="3600" u="sng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prstClr val="black"/>
                </a:solidFill>
              </a:rPr>
              <a:t>Ta xuống và làm cho tiếng nói của chúng phải xáo trộn.</a:t>
            </a:r>
          </a:p>
          <a:p>
            <a:r>
              <a:rPr lang="vi-VN" sz="3600" dirty="0" smtClean="0">
                <a:solidFill>
                  <a:srgbClr val="FF0000"/>
                </a:solidFill>
              </a:rPr>
              <a:t>Bài trích </a:t>
            </a:r>
            <a:r>
              <a:rPr lang="vi-VN" sz="3600" dirty="0">
                <a:solidFill>
                  <a:srgbClr val="FF0000"/>
                </a:solidFill>
              </a:rPr>
              <a:t>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10485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Hạnh phúc thay dân </a:t>
            </a:r>
            <a:r>
              <a:rPr lang="vi-V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nàoChúa </a:t>
            </a:r>
            <a:r>
              <a:rPr lang="vi-V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chọn làm gia nghiệp.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cs typeface="Times New Roman" pitchFamily="18" charset="0"/>
              </a:rPr>
              <a:t>Đáp ca: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0" y="133350"/>
            <a:ext cx="4181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2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 niềm hy vọng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hồng phúc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hướng về Nước Cha trị </a:t>
            </a:r>
            <a:r>
              <a:rPr lang="vi-VN" sz="5300" dirty="0" smtClean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đến</a:t>
            </a:r>
            <a:r>
              <a:rPr lang="en-US" sz="5300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ân sủng Cha biến đổi chúng con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thành những người miệt mài vun trồng hạt giống Tin Mừng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3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953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vi-V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Chúa nói : Thầy gọi anh em là bạn hữu, vì tất cả những gì Thầy nghe được nơi Cha Thầy, Thầy đã cho anh em biết.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14592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8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 err="1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0" dirty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Bảy</a:t>
            </a:r>
            <a:r>
              <a:rPr lang="en-US" sz="7200" b="0" dirty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0" dirty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</a:t>
            </a:r>
            <a:r>
              <a:rPr lang="en-US" sz="7200" dirty="0" err="1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7200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Nhật</a:t>
            </a:r>
            <a:r>
              <a:rPr lang="en-US" sz="7200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 VI</a:t>
            </a:r>
            <a:br>
              <a:rPr lang="en-US" sz="7200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</a:br>
            <a:r>
              <a:rPr lang="en-US" sz="7200" dirty="0" err="1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Thường</a:t>
            </a:r>
            <a:r>
              <a:rPr lang="en-US" sz="7200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Niên</a:t>
            </a:r>
            <a:r>
              <a:rPr lang="en-US" sz="7200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</a:br>
            <a:r>
              <a:rPr lang="en-US" sz="5300" dirty="0" err="1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Lập</a:t>
            </a:r>
            <a:r>
              <a:rPr lang="en-US" sz="5300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300" dirty="0" err="1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Tông</a:t>
            </a:r>
            <a:r>
              <a:rPr lang="en-US" sz="5300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300" dirty="0" err="1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Tòa</a:t>
            </a:r>
            <a:r>
              <a:rPr lang="en-US" sz="5300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300" dirty="0" err="1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Thánh</a:t>
            </a:r>
            <a:r>
              <a:rPr lang="en-US" sz="5300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300" dirty="0" err="1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Phê-rô</a:t>
            </a:r>
            <a:r>
              <a:rPr lang="en-US" sz="5300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/>
            </a:r>
            <a:br>
              <a:rPr lang="en-US" sz="5300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</a:br>
            <a:r>
              <a:rPr lang="en-US" sz="5300" dirty="0" err="1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Lễ</a:t>
            </a:r>
            <a:r>
              <a:rPr lang="en-US" sz="5300" dirty="0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5300" dirty="0" err="1" smtClean="0">
                <a:solidFill>
                  <a:srgbClr val="C00000"/>
                </a:solidFill>
                <a:ea typeface="Times" pitchFamily="34" charset="0"/>
                <a:cs typeface="Times New Roman" pitchFamily="18" charset="0"/>
              </a:rPr>
              <a:t>Kính</a:t>
            </a:r>
            <a:endParaRPr lang="en-US" sz="5300" b="0" dirty="0">
              <a:solidFill>
                <a:srgbClr val="C00000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"/>
            <a:ext cx="9144000" cy="5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8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1E4E54-D9DE-0AFC-529C-74FD7C78669F}"/>
              </a:ext>
            </a:extLst>
          </p:cNvPr>
          <p:cNvSpPr txBox="1"/>
          <p:nvPr/>
        </p:nvSpPr>
        <p:spPr>
          <a:xfrm>
            <a:off x="0" y="1"/>
            <a:ext cx="9144000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Ước gì những hạt giống ấy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biến đổi từ bên trong nhân loại và toàn thể vũ trụ này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khi vững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lòng mong đợi trời mới đất mới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lúc mà quyền lực Sự Dữ sẽ bị đánh bại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và vinh quang Cha sẽ chiếu sáng muôn đời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5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339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38198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74849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33884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111086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2953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"/>
            <a:ext cx="9144000" cy="51428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335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u="sng" dirty="0" smtClean="0">
                <a:solidFill>
                  <a:srgbClr val="FF0000"/>
                </a:solidFill>
              </a:rPr>
              <a:t>Bài </a:t>
            </a:r>
            <a:r>
              <a:rPr lang="vi-VN" sz="3600" u="sng" dirty="0">
                <a:solidFill>
                  <a:srgbClr val="FF0000"/>
                </a:solidFill>
              </a:rPr>
              <a:t>đọc </a:t>
            </a:r>
            <a:r>
              <a:rPr lang="vi-VN" sz="3600" u="sng" dirty="0" smtClean="0">
                <a:solidFill>
                  <a:srgbClr val="FF0000"/>
                </a:solidFill>
              </a:rPr>
              <a:t>1</a:t>
            </a:r>
            <a:endParaRPr lang="vi-VN" sz="3600" u="sng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prstClr val="black"/>
                </a:solidFill>
              </a:rPr>
              <a:t>ôi thuộc hàng kỳ mục, lại là chứng nhân những đau khổ của Đức Ki-tô</a:t>
            </a:r>
            <a:r>
              <a:rPr lang="vi-VN" sz="3600" i="1" dirty="0" smtClean="0">
                <a:solidFill>
                  <a:prstClr val="black"/>
                </a:solidFill>
              </a:rPr>
              <a:t>.</a:t>
            </a:r>
            <a:endParaRPr lang="vi-VN" sz="3600" i="1" dirty="0">
              <a:solidFill>
                <a:prstClr val="black"/>
              </a:solidFill>
            </a:endParaRPr>
          </a:p>
          <a:p>
            <a:r>
              <a:rPr lang="vi-VN" sz="3200" dirty="0">
                <a:solidFill>
                  <a:srgbClr val="FF0000"/>
                </a:solidFill>
              </a:rPr>
              <a:t>Bài trích thư thứ nhất của thánh Phê-rô tông đồ.</a:t>
            </a:r>
          </a:p>
        </p:txBody>
      </p:sp>
    </p:spTree>
    <p:extLst>
      <p:ext uri="{BB962C8B-B14F-4D97-AF65-F5344CB8AC3E}">
        <p14:creationId xmlns:p14="http://schemas.microsoft.com/office/powerpoint/2010/main" val="15018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6600" dirty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Chúa là mục tử chăn dắt tôi, tôi chẳng thiếu thốn gì.</a:t>
            </a:r>
            <a:endParaRPr lang="en-US" sz="6600" b="0" dirty="0">
              <a:solidFill>
                <a:srgbClr val="00206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7906"/>
            <a:ext cx="33432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7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5400" dirty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Anh là Phê-rô, nghĩa là Tảng Đá, trên tảng đá này, Thầy sẽ xây Hội Thánh của Thầy, và quyền lực tử thần sẽ không thắng nổi.</a:t>
            </a:r>
            <a:endParaRPr lang="en-US" sz="5400" b="0" dirty="0">
              <a:solidFill>
                <a:srgbClr val="002060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0" y="4476750"/>
            <a:ext cx="1725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Alleluia…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"/>
            <a:ext cx="9144000" cy="5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F0002-F9DA-9150-5034-0415D11F8759}"/>
              </a:ext>
            </a:extLst>
          </p:cNvPr>
          <p:cNvSpPr txBox="1"/>
          <p:nvPr/>
        </p:nvSpPr>
        <p:spPr>
          <a:xfrm>
            <a:off x="0" y="231649"/>
            <a:ext cx="9088912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ân sủng của Năm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Thánh này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là Những Người Lữ Hành Hy Vọng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niềm khao khát kho tàng ở trên trời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đ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ồng thời cũng làm lan tỏa trên khắp thế giới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0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422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187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9144000" cy="54014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8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Lạy Cha trên trời</a:t>
            </a:r>
            <a:r>
              <a:rPr lang="en-US" sz="4800" b="1" dirty="0">
                <a:solidFill>
                  <a:srgbClr val="C00000"/>
                </a:solidFill>
                <a:ea typeface="Segoe UI Black" panose="020B0A02040204020203" pitchFamily="34" charset="0"/>
              </a:rPr>
              <a:t>/</a:t>
            </a:r>
            <a:r>
              <a:rPr lang="en-US" sz="48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Xin cho ơn đức tin mà Cha ban tặng chúng con</a:t>
            </a:r>
            <a:r>
              <a:rPr lang="en-US" sz="4800" b="1" dirty="0">
                <a:solidFill>
                  <a:srgbClr val="C00000"/>
                </a:solidFill>
                <a:ea typeface="Segoe UI Black" panose="020B0A02040204020203" pitchFamily="34" charset="0"/>
              </a:rPr>
              <a:t>/</a:t>
            </a:r>
            <a:r>
              <a:rPr lang="en-US" sz="48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trong Chúa Giêsu Kitô Con Cha</a:t>
            </a:r>
            <a:r>
              <a:rPr lang="en-US" sz="4800" b="1" dirty="0">
                <a:solidFill>
                  <a:srgbClr val="C00000"/>
                </a:solidFill>
                <a:ea typeface="Segoe UI Black" panose="020B0A02040204020203" pitchFamily="34" charset="0"/>
              </a:rPr>
              <a:t>/</a:t>
            </a:r>
            <a:r>
              <a:rPr lang="vi-VN" sz="48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và Anh của chúng con</a:t>
            </a:r>
            <a:r>
              <a:rPr lang="en-US" sz="4800" b="1" dirty="0">
                <a:solidFill>
                  <a:srgbClr val="C00000"/>
                </a:solidFill>
                <a:ea typeface="Segoe UI Black" panose="020B0A02040204020203" pitchFamily="34" charset="0"/>
              </a:rPr>
              <a:t>/</a:t>
            </a:r>
            <a:r>
              <a:rPr lang="en-US" sz="48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cùng ngọn lửa đức ái được thắp lên trong tâm hồn chúng con bởi Chúa Thánh Thần</a:t>
            </a:r>
            <a:r>
              <a:rPr lang="en-US" sz="4800" b="1" dirty="0">
                <a:solidFill>
                  <a:srgbClr val="C00000"/>
                </a:solidFill>
                <a:ea typeface="Segoe UI Black" panose="020B0A02040204020203" pitchFamily="34" charset="0"/>
              </a:rPr>
              <a:t>/</a:t>
            </a:r>
            <a:endParaRPr lang="vi-VN" sz="4800" b="1" dirty="0">
              <a:solidFill>
                <a:srgbClr val="C0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332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3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khơi dậy trong chúng con niềm hy vọng</a:t>
            </a:r>
            <a:r>
              <a:rPr lang="en-US" sz="53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vi-VN" sz="53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hồng phúc</a:t>
            </a:r>
            <a:r>
              <a:rPr lang="en-US" sz="5300" b="1" dirty="0">
                <a:solidFill>
                  <a:srgbClr val="FF0000"/>
                </a:solidFill>
                <a:ea typeface="Segoe UI Black" panose="020B0A02040204020203" pitchFamily="34" charset="0"/>
              </a:rPr>
              <a:t>/</a:t>
            </a:r>
            <a:r>
              <a:rPr lang="vi-VN" sz="53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hướng về Nước Cha trị đến</a:t>
            </a:r>
            <a:r>
              <a:rPr lang="en-US" sz="53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300" dirty="0">
                <a:solidFill>
                  <a:srgbClr val="C00000"/>
                </a:solidFill>
                <a:ea typeface="Segoe UI Black" panose="020B0A02040204020203" pitchFamily="34" charset="0"/>
              </a:rPr>
              <a:t>/</a:t>
            </a:r>
            <a:r>
              <a:rPr lang="en-US" sz="53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vi-VN" sz="53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Xin ân sủng Cha biến đổi chúng con</a:t>
            </a:r>
            <a:r>
              <a:rPr lang="en-US" sz="5300" b="1" dirty="0">
                <a:solidFill>
                  <a:srgbClr val="C00000"/>
                </a:solidFill>
                <a:ea typeface="Segoe UI Black" panose="020B0A02040204020203" pitchFamily="34" charset="0"/>
              </a:rPr>
              <a:t>/</a:t>
            </a:r>
            <a:r>
              <a:rPr lang="en-US" sz="53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vi-VN" sz="53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thành những người miệt mài vun trồng hạt giống Tin Mừng</a:t>
            </a:r>
            <a:r>
              <a:rPr lang="en-US" sz="5300" b="1" dirty="0">
                <a:solidFill>
                  <a:srgbClr val="C00000"/>
                </a:solidFill>
                <a:ea typeface="Segoe UI Black" panose="020B0A02040204020203" pitchFamily="34" charset="0"/>
              </a:rPr>
              <a:t>/</a:t>
            </a:r>
            <a:endParaRPr lang="vi-VN" sz="5300" b="1" dirty="0">
              <a:solidFill>
                <a:srgbClr val="C0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994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1E4E54-D9DE-0AFC-529C-74FD7C78669F}"/>
              </a:ext>
            </a:extLst>
          </p:cNvPr>
          <p:cNvSpPr txBox="1"/>
          <p:nvPr/>
        </p:nvSpPr>
        <p:spPr>
          <a:xfrm>
            <a:off x="0" y="1"/>
            <a:ext cx="9144000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5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Ước gì những hạt giống ấy</a:t>
            </a:r>
            <a:r>
              <a:rPr lang="en-US" sz="4500" b="1" dirty="0">
                <a:solidFill>
                  <a:srgbClr val="C00000"/>
                </a:solidFill>
                <a:ea typeface="Segoe UI Black" panose="020B0A02040204020203" pitchFamily="34" charset="0"/>
              </a:rPr>
              <a:t>/</a:t>
            </a:r>
            <a:r>
              <a:rPr lang="en-US" sz="45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vi-VN" sz="45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biến đổi từ bên trong nhân loại và toàn thể vũ trụ này</a:t>
            </a:r>
            <a:r>
              <a:rPr lang="en-US" sz="4500" b="1" dirty="0">
                <a:solidFill>
                  <a:srgbClr val="C00000"/>
                </a:solidFill>
                <a:ea typeface="Segoe UI Black" panose="020B0A02040204020203" pitchFamily="34" charset="0"/>
              </a:rPr>
              <a:t>/</a:t>
            </a:r>
            <a:r>
              <a:rPr lang="en-US" sz="45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vi-VN" sz="45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trong khi vững</a:t>
            </a:r>
            <a:r>
              <a:rPr lang="en-US" sz="45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vi-VN" sz="45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lòng mong đợi trời mới đất mới</a:t>
            </a:r>
            <a:r>
              <a:rPr lang="en-US" sz="4500" b="1" dirty="0">
                <a:solidFill>
                  <a:srgbClr val="C00000"/>
                </a:solidFill>
                <a:ea typeface="Segoe UI Black" panose="020B0A02040204020203" pitchFamily="34" charset="0"/>
              </a:rPr>
              <a:t>/</a:t>
            </a:r>
            <a:r>
              <a:rPr lang="en-US" sz="45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vi-VN" sz="45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lúc mà quyền lực Sự Dữ sẽ bị đánh bại</a:t>
            </a:r>
            <a:r>
              <a:rPr lang="en-US" sz="4500" b="1" dirty="0">
                <a:solidFill>
                  <a:srgbClr val="FF0000"/>
                </a:solidFill>
                <a:ea typeface="Segoe UI Black" panose="020B0A02040204020203" pitchFamily="34" charset="0"/>
              </a:rPr>
              <a:t>/</a:t>
            </a:r>
            <a:r>
              <a:rPr lang="en-US" sz="45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vi-VN" sz="45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và vinh quang Cha sẽ chiếu sáng muôn đời</a:t>
            </a:r>
            <a:r>
              <a:rPr lang="en-US" sz="4500" b="1" dirty="0">
                <a:solidFill>
                  <a:srgbClr val="C00000"/>
                </a:solidFill>
                <a:ea typeface="Segoe UI Black" panose="020B0A02040204020203" pitchFamily="34" charset="0"/>
              </a:rPr>
              <a:t>/</a:t>
            </a:r>
            <a:endParaRPr lang="vi-VN" sz="4500" b="1" dirty="0">
              <a:solidFill>
                <a:srgbClr val="C0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655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F0002-F9DA-9150-5034-0415D11F8759}"/>
              </a:ext>
            </a:extLst>
          </p:cNvPr>
          <p:cNvSpPr txBox="1"/>
          <p:nvPr/>
        </p:nvSpPr>
        <p:spPr>
          <a:xfrm>
            <a:off x="0" y="231649"/>
            <a:ext cx="9088912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0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Xin cho ân sủng của Năm</a:t>
            </a:r>
            <a:r>
              <a:rPr lang="en-US" sz="50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vi-VN" sz="50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Thánh này</a:t>
            </a:r>
            <a:r>
              <a:rPr lang="en-US" sz="5000" b="1" dirty="0">
                <a:solidFill>
                  <a:srgbClr val="C00000"/>
                </a:solidFill>
                <a:ea typeface="Segoe UI Black" panose="020B0A02040204020203" pitchFamily="34" charset="0"/>
              </a:rPr>
              <a:t>/</a:t>
            </a:r>
            <a:r>
              <a:rPr lang="en-US" sz="50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vi-VN" sz="50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khơi dậy trong chúng con</a:t>
            </a:r>
            <a:r>
              <a:rPr lang="en-US" sz="5000" b="1" dirty="0">
                <a:solidFill>
                  <a:srgbClr val="C00000"/>
                </a:solidFill>
                <a:ea typeface="Segoe UI Black" panose="020B0A02040204020203" pitchFamily="34" charset="0"/>
              </a:rPr>
              <a:t>/</a:t>
            </a:r>
            <a:r>
              <a:rPr lang="vi-VN" sz="50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là Những Người Lữ Hành Hy Vọng</a:t>
            </a:r>
            <a:r>
              <a:rPr lang="en-US" sz="5000" b="1" dirty="0">
                <a:solidFill>
                  <a:srgbClr val="C00000"/>
                </a:solidFill>
                <a:ea typeface="Segoe UI Black" panose="020B0A02040204020203" pitchFamily="34" charset="0"/>
              </a:rPr>
              <a:t>/ </a:t>
            </a:r>
            <a:r>
              <a:rPr lang="vi-VN" sz="50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niềm khao khát kho tàng ở trên trời</a:t>
            </a:r>
            <a:r>
              <a:rPr lang="en-US" sz="5000" b="1" dirty="0">
                <a:solidFill>
                  <a:srgbClr val="C00000"/>
                </a:solidFill>
                <a:ea typeface="Segoe UI Black" panose="020B0A02040204020203" pitchFamily="34" charset="0"/>
              </a:rPr>
              <a:t>/</a:t>
            </a:r>
            <a:r>
              <a:rPr lang="en-US" sz="5000" b="1" dirty="0">
                <a:solidFill>
                  <a:srgbClr val="002060"/>
                </a:solidFill>
                <a:ea typeface="Segoe UI Black" panose="020B0A02040204020203" pitchFamily="34" charset="0"/>
              </a:rPr>
              <a:t> đ</a:t>
            </a:r>
            <a:r>
              <a:rPr lang="vi-VN" sz="5000" b="1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ồng thời cũng làm lan tỏa trên khắp thế giới</a:t>
            </a:r>
            <a:r>
              <a:rPr lang="en-US" sz="5000" b="1" dirty="0">
                <a:solidFill>
                  <a:srgbClr val="C00000"/>
                </a:solidFill>
                <a:ea typeface="Segoe UI Black" panose="020B0A02040204020203" pitchFamily="34" charset="0"/>
              </a:rPr>
              <a:t>/</a:t>
            </a:r>
            <a:endParaRPr lang="vi-VN" sz="5000" b="1" dirty="0">
              <a:solidFill>
                <a:srgbClr val="C0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413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9085672" cy="50552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niềm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vui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và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sự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bình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an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của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Đ</a:t>
            </a:r>
            <a:r>
              <a:rPr lang="en-US" sz="5400" b="1" dirty="0" err="1" smtClean="0">
                <a:solidFill>
                  <a:srgbClr val="002060"/>
                </a:solidFill>
                <a:ea typeface="Segoe UI Black" panose="020B0A02040204020203" pitchFamily="34" charset="0"/>
              </a:rPr>
              <a:t>ấng</a:t>
            </a:r>
            <a:r>
              <a:rPr lang="en-US" sz="5400" b="1" dirty="0" smtClean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Cứu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Chuộc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con</a:t>
            </a:r>
            <a:r>
              <a:rPr lang="en-US" sz="5400" b="1" dirty="0">
                <a:solidFill>
                  <a:srgbClr val="C00000"/>
                </a:solidFill>
                <a:ea typeface="Segoe UI Black" panose="020B0A02040204020203" pitchFamily="34" charset="0"/>
              </a:rPr>
              <a:t>/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Xin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tôn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vinh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và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ngợi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khen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Cha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là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Thiên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Chúa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con</a:t>
            </a:r>
            <a:r>
              <a:rPr lang="en-US" sz="5400" b="1" dirty="0">
                <a:solidFill>
                  <a:srgbClr val="C00000"/>
                </a:solidFill>
                <a:ea typeface="Segoe UI Black" panose="020B0A02040204020203" pitchFamily="34" charset="0"/>
              </a:rPr>
              <a:t>/ 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Cha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đáng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chúc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tụng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mãi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muôn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a typeface="Segoe UI Black" panose="020B0A02040204020203" pitchFamily="34" charset="0"/>
              </a:rPr>
              <a:t>đời</a:t>
            </a:r>
            <a:r>
              <a:rPr lang="en-US" sz="5400" b="1" dirty="0">
                <a:solidFill>
                  <a:srgbClr val="002060"/>
                </a:solidFill>
                <a:ea typeface="Segoe UI Black" panose="020B0A02040204020203" pitchFamily="34" charset="0"/>
              </a:rPr>
              <a:t>. </a:t>
            </a:r>
            <a:r>
              <a:rPr lang="en-US" sz="5400" b="1" dirty="0">
                <a:solidFill>
                  <a:srgbClr val="C00000"/>
                </a:solidFill>
                <a:ea typeface="Segoe UI Black" panose="020B0A020402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1139890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9085672" cy="50552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niềm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vui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sự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bình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an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của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</a:t>
            </a:r>
            <a:r>
              <a:rPr lang="en-US" sz="5400" dirty="0" err="1" smtClean="0">
                <a:solidFill>
                  <a:prstClr val="white"/>
                </a:solidFill>
                <a:ea typeface="Segoe UI Black" panose="020B0A02040204020203" pitchFamily="34" charset="0"/>
              </a:rPr>
              <a:t>ấng</a:t>
            </a:r>
            <a:r>
              <a:rPr lang="en-US" sz="54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Cứu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Chuộc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Xin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vinh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ngợi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khen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là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Thiên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đáng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tụng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muôn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đời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. 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90285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8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1089</Words>
  <Application>Microsoft Office PowerPoint</Application>
  <PresentationFormat>On-screen Show (16:9)</PresentationFormat>
  <Paragraphs>91</Paragraphs>
  <Slides>77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77</vt:i4>
      </vt:variant>
    </vt:vector>
  </HeadingPairs>
  <TitlesOfParts>
    <vt:vector size="97" baseType="lpstr">
      <vt:lpstr>Office Theme</vt:lpstr>
      <vt:lpstr>4_Office Theme</vt:lpstr>
      <vt:lpstr>8_Office Theme</vt:lpstr>
      <vt:lpstr>3_Office Theme</vt:lpstr>
      <vt:lpstr>16_Office Theme</vt:lpstr>
      <vt:lpstr>9_Office Theme</vt:lpstr>
      <vt:lpstr>10_Office Theme</vt:lpstr>
      <vt:lpstr>7_Office Theme</vt:lpstr>
      <vt:lpstr>11_Office Theme</vt:lpstr>
      <vt:lpstr>13_Office Theme</vt:lpstr>
      <vt:lpstr>14_Office Theme</vt:lpstr>
      <vt:lpstr>15_Office Theme</vt:lpstr>
      <vt:lpstr>17_Office Theme</vt:lpstr>
      <vt:lpstr>18_Office Theme</vt:lpstr>
      <vt:lpstr>19_Office Theme</vt:lpstr>
      <vt:lpstr>36_Default Design</vt:lpstr>
      <vt:lpstr>5_Office Theme</vt:lpstr>
      <vt:lpstr>20_Office Theme</vt:lpstr>
      <vt:lpstr>1_Office Theme</vt:lpstr>
      <vt:lpstr>12_Office Theme</vt:lpstr>
      <vt:lpstr>Đáp Ca Sau Chúa Nhật VI  Thường Niên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Sau Chúa Nhật VI  Thường Niên</vt:lpstr>
      <vt:lpstr>PowerPoint Presentation</vt:lpstr>
      <vt:lpstr>PowerPoint Presentation</vt:lpstr>
      <vt:lpstr>Hãy tiến dâng Thiên Chúa lời tạ ơn làm hy lễ.</vt:lpstr>
      <vt:lpstr>Chúa nói : Chính Thầy là con đường, là sự thật và là sự sống. Không ai có thể đến với Chúa Cha mà không qua Thầy.</vt:lpstr>
      <vt:lpstr>PowerPoint Presentation</vt:lpstr>
      <vt:lpstr>PowerPoint Presentation</vt:lpstr>
      <vt:lpstr>PowerPoint Presentation</vt:lpstr>
      <vt:lpstr>PowerPoint Presentation</vt:lpstr>
      <vt:lpstr>Thứ Ba Sau Chúa Nhật VI  Thường Niên</vt:lpstr>
      <vt:lpstr>PowerPoint Presentation</vt:lpstr>
      <vt:lpstr>PowerPoint Presentation</vt:lpstr>
      <vt:lpstr>Xin Chúa tuôn đổ phúc lành cho dân hưởng bình an.</vt:lpstr>
      <vt:lpstr>Chúa nói : Ai yêu mến Thầy, thì sẽ giữ lời Thầy. Cha Thầy sẽ yêu mến người ấy. Cha Thầy và Thầy sẽ đến với người ấy.</vt:lpstr>
      <vt:lpstr>PowerPoint Presentation</vt:lpstr>
      <vt:lpstr>PowerPoint Presentation</vt:lpstr>
      <vt:lpstr>PowerPoint Presentation</vt:lpstr>
      <vt:lpstr>PowerPoint Presentation</vt:lpstr>
      <vt:lpstr>Thứ Tư Sau Chúa Nhật VI  Thường Niên</vt:lpstr>
      <vt:lpstr>PowerPoint Presentation</vt:lpstr>
      <vt:lpstr>PowerPoint Presentation</vt:lpstr>
      <vt:lpstr>Lạy Chúa, con sẽ dâng lễ tế tạ ơn Ngài.</vt:lpstr>
      <vt:lpstr>Xin Thân Phụ Đức Giê-su Ki-tô, Chúa chúng ta, soi trí mở lòng cho chúng ta thấy rõ, đâu là niềm hy vọng, mà ơn Người kêu gọi đem lại cho chúng ta.</vt:lpstr>
      <vt:lpstr>PowerPoint Presentation</vt:lpstr>
      <vt:lpstr>PowerPoint Presentation</vt:lpstr>
      <vt:lpstr>PowerPoint Presentation</vt:lpstr>
      <vt:lpstr>PowerPoint Presentation</vt:lpstr>
      <vt:lpstr>Thứ Năm Sau Chúa Nhật VI  Thường Niên</vt:lpstr>
      <vt:lpstr>PowerPoint Presentation</vt:lpstr>
      <vt:lpstr>PowerPoint Presentation</vt:lpstr>
      <vt:lpstr>Từ trời xanh Chúa đã nhìn xuống cõi trần.</vt:lpstr>
      <vt:lpstr>Lạy Chúa, Lời Chúa là thần khí và là sự sống ; Chúa có những lời đem lại sự sống đời đời.</vt:lpstr>
      <vt:lpstr>PowerPoint Presentation</vt:lpstr>
      <vt:lpstr>PowerPoint Presentation</vt:lpstr>
      <vt:lpstr>PowerPoint Presentation</vt:lpstr>
      <vt:lpstr>PowerPoint Presentation</vt:lpstr>
      <vt:lpstr>Thứ Sáu Sau Chúa Nhật VI  Thường Niên</vt:lpstr>
      <vt:lpstr>PowerPoint Presentation</vt:lpstr>
      <vt:lpstr>PowerPoint Presentation</vt:lpstr>
      <vt:lpstr>Hạnh phúc thay dân nàoChúa chọn làm gia nghiệp.</vt:lpstr>
      <vt:lpstr>Chúa nói : Thầy gọi anh em là bạn hữu, vì tất cả những gì Thầy nghe được nơi Cha Thầy, Thầy đã cho anh em biết.</vt:lpstr>
      <vt:lpstr>PowerPoint Presentation</vt:lpstr>
      <vt:lpstr>PowerPoint Presentation</vt:lpstr>
      <vt:lpstr>PowerPoint Presentation</vt:lpstr>
      <vt:lpstr>PowerPoint Presentation</vt:lpstr>
      <vt:lpstr>Thứ Bảy Sau Chúa Nhật VI Thường Niên Lập Tông Tòa Thánh Phê-rô Lễ Kính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Chúa là mục tử chăn dắt tôi, tôi chẳng thiếu thốn gì.</vt:lpstr>
      <vt:lpstr>Anh là Phê-rô, nghĩa là Tảng Đá, trên tảng đá này, Thầy sẽ xây Hội Thánh của Thầy, và quyền lực tử thần sẽ không thắng nổi.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Thường Niên</dc:title>
  <dc:creator>Hung Nam</dc:creator>
  <cp:lastModifiedBy>Hùng Nam</cp:lastModifiedBy>
  <cp:revision>34</cp:revision>
  <dcterms:created xsi:type="dcterms:W3CDTF">2022-10-29T10:09:31Z</dcterms:created>
  <dcterms:modified xsi:type="dcterms:W3CDTF">2025-01-12T07:58:39Z</dcterms:modified>
</cp:coreProperties>
</file>