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7.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8.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9.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0.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1.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2.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3.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36" r:id="rId4"/>
    <p:sldMasterId id="2147483748" r:id="rId5"/>
    <p:sldMasterId id="2147483760" r:id="rId6"/>
    <p:sldMasterId id="2147483796" r:id="rId7"/>
    <p:sldMasterId id="2147483820" r:id="rId8"/>
    <p:sldMasterId id="2147483840" r:id="rId9"/>
    <p:sldMasterId id="2147483852" r:id="rId10"/>
    <p:sldMasterId id="2147483864" r:id="rId11"/>
    <p:sldMasterId id="2147483900" r:id="rId12"/>
    <p:sldMasterId id="2147483908" r:id="rId13"/>
    <p:sldMasterId id="2147483920" r:id="rId14"/>
    <p:sldMasterId id="2147483932" r:id="rId15"/>
    <p:sldMasterId id="2147483940" r:id="rId16"/>
    <p:sldMasterId id="2147483952" r:id="rId17"/>
    <p:sldMasterId id="2147483964" r:id="rId18"/>
    <p:sldMasterId id="2147483976" r:id="rId19"/>
    <p:sldMasterId id="2147483988" r:id="rId20"/>
    <p:sldMasterId id="2147484000" r:id="rId21"/>
    <p:sldMasterId id="2147484012" r:id="rId22"/>
    <p:sldMasterId id="2147484024" r:id="rId23"/>
    <p:sldMasterId id="2147484036" r:id="rId24"/>
  </p:sldMasterIdLst>
  <p:notesMasterIdLst>
    <p:notesMasterId r:id="rId121"/>
  </p:notesMasterIdLst>
  <p:sldIdLst>
    <p:sldId id="381" r:id="rId25"/>
    <p:sldId id="316" r:id="rId26"/>
    <p:sldId id="396" r:id="rId27"/>
    <p:sldId id="317" r:id="rId28"/>
    <p:sldId id="1100" r:id="rId29"/>
    <p:sldId id="1101" r:id="rId30"/>
    <p:sldId id="1102" r:id="rId31"/>
    <p:sldId id="1103" r:id="rId32"/>
    <p:sldId id="1119" r:id="rId33"/>
    <p:sldId id="1104" r:id="rId34"/>
    <p:sldId id="1105" r:id="rId35"/>
    <p:sldId id="1106" r:id="rId36"/>
    <p:sldId id="1107" r:id="rId37"/>
    <p:sldId id="1108" r:id="rId38"/>
    <p:sldId id="1109" r:id="rId39"/>
    <p:sldId id="1110" r:id="rId40"/>
    <p:sldId id="1111" r:id="rId41"/>
    <p:sldId id="1120" r:id="rId42"/>
    <p:sldId id="1092" r:id="rId43"/>
    <p:sldId id="1093" r:id="rId44"/>
    <p:sldId id="1094" r:id="rId45"/>
    <p:sldId id="1095" r:id="rId46"/>
    <p:sldId id="1096" r:id="rId47"/>
    <p:sldId id="1097" r:id="rId48"/>
    <p:sldId id="1098" r:id="rId49"/>
    <p:sldId id="1099" r:id="rId50"/>
    <p:sldId id="1121" r:id="rId51"/>
    <p:sldId id="1123" r:id="rId52"/>
    <p:sldId id="333" r:id="rId53"/>
    <p:sldId id="427" r:id="rId54"/>
    <p:sldId id="421" r:id="rId55"/>
    <p:sldId id="1029" r:id="rId56"/>
    <p:sldId id="422" r:id="rId57"/>
    <p:sldId id="1030" r:id="rId58"/>
    <p:sldId id="970" r:id="rId59"/>
    <p:sldId id="1031" r:id="rId60"/>
    <p:sldId id="1124" r:id="rId61"/>
    <p:sldId id="426" r:id="rId62"/>
    <p:sldId id="314" r:id="rId63"/>
    <p:sldId id="1133" r:id="rId64"/>
    <p:sldId id="301" r:id="rId65"/>
    <p:sldId id="302" r:id="rId66"/>
    <p:sldId id="303" r:id="rId67"/>
    <p:sldId id="304" r:id="rId68"/>
    <p:sldId id="305" r:id="rId69"/>
    <p:sldId id="306" r:id="rId70"/>
    <p:sldId id="307" r:id="rId71"/>
    <p:sldId id="417" r:id="rId72"/>
    <p:sldId id="308" r:id="rId73"/>
    <p:sldId id="309" r:id="rId74"/>
    <p:sldId id="310" r:id="rId75"/>
    <p:sldId id="311" r:id="rId76"/>
    <p:sldId id="312" r:id="rId77"/>
    <p:sldId id="1125" r:id="rId78"/>
    <p:sldId id="1126" r:id="rId79"/>
    <p:sldId id="1001" r:id="rId80"/>
    <p:sldId id="1002" r:id="rId81"/>
    <p:sldId id="1016" r:id="rId82"/>
    <p:sldId id="1032" r:id="rId83"/>
    <p:sldId id="1003" r:id="rId84"/>
    <p:sldId id="1033" r:id="rId85"/>
    <p:sldId id="1045" r:id="rId86"/>
    <p:sldId id="1112" r:id="rId87"/>
    <p:sldId id="1113" r:id="rId88"/>
    <p:sldId id="1114" r:id="rId89"/>
    <p:sldId id="1115" r:id="rId90"/>
    <p:sldId id="1116" r:id="rId91"/>
    <p:sldId id="1117" r:id="rId92"/>
    <p:sldId id="1118" r:id="rId93"/>
    <p:sldId id="1129" r:id="rId94"/>
    <p:sldId id="346" r:id="rId95"/>
    <p:sldId id="348" r:id="rId96"/>
    <p:sldId id="349" r:id="rId97"/>
    <p:sldId id="516" r:id="rId98"/>
    <p:sldId id="1127" r:id="rId99"/>
    <p:sldId id="1007" r:id="rId100"/>
    <p:sldId id="1128" r:id="rId101"/>
    <p:sldId id="1130" r:id="rId102"/>
    <p:sldId id="1046" r:id="rId103"/>
    <p:sldId id="1049" r:id="rId104"/>
    <p:sldId id="1047" r:id="rId105"/>
    <p:sldId id="1048" r:id="rId106"/>
    <p:sldId id="1057" r:id="rId107"/>
    <p:sldId id="1051" r:id="rId108"/>
    <p:sldId id="1052" r:id="rId109"/>
    <p:sldId id="1058" r:id="rId110"/>
    <p:sldId id="1055" r:id="rId111"/>
    <p:sldId id="1056" r:id="rId112"/>
    <p:sldId id="1059" r:id="rId113"/>
    <p:sldId id="1134" r:id="rId114"/>
    <p:sldId id="1131" r:id="rId115"/>
    <p:sldId id="445" r:id="rId116"/>
    <p:sldId id="441" r:id="rId117"/>
    <p:sldId id="442" r:id="rId118"/>
    <p:sldId id="1042" r:id="rId119"/>
    <p:sldId id="1132" r:id="rId1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238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117" Type="http://schemas.openxmlformats.org/officeDocument/2006/relationships/slide" Target="slides/slide93.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12" Type="http://schemas.openxmlformats.org/officeDocument/2006/relationships/slide" Target="slides/slide88.xml"/><Relationship Id="rId16" Type="http://schemas.openxmlformats.org/officeDocument/2006/relationships/slideMaster" Target="slideMasters/slideMaster16.xml"/><Relationship Id="rId107" Type="http://schemas.openxmlformats.org/officeDocument/2006/relationships/slide" Target="slides/slide83.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102" Type="http://schemas.openxmlformats.org/officeDocument/2006/relationships/slide" Target="slides/slide78.xml"/><Relationship Id="rId123"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113" Type="http://schemas.openxmlformats.org/officeDocument/2006/relationships/slide" Target="slides/slide89.xml"/><Relationship Id="rId118" Type="http://schemas.openxmlformats.org/officeDocument/2006/relationships/slide" Target="slides/slide94.xml"/><Relationship Id="rId80" Type="http://schemas.openxmlformats.org/officeDocument/2006/relationships/slide" Target="slides/slide56.xml"/><Relationship Id="rId85" Type="http://schemas.openxmlformats.org/officeDocument/2006/relationships/slide" Target="slides/slide6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9.xml"/><Relationship Id="rId38" Type="http://schemas.openxmlformats.org/officeDocument/2006/relationships/slide" Target="slides/slide14.xml"/><Relationship Id="rId59" Type="http://schemas.openxmlformats.org/officeDocument/2006/relationships/slide" Target="slides/slide35.xml"/><Relationship Id="rId103" Type="http://schemas.openxmlformats.org/officeDocument/2006/relationships/slide" Target="slides/slide79.xml"/><Relationship Id="rId108" Type="http://schemas.openxmlformats.org/officeDocument/2006/relationships/slide" Target="slides/slide84.xml"/><Relationship Id="rId124" Type="http://schemas.openxmlformats.org/officeDocument/2006/relationships/theme" Target="theme/theme1.xml"/><Relationship Id="rId54" Type="http://schemas.openxmlformats.org/officeDocument/2006/relationships/slide" Target="slides/slide30.xml"/><Relationship Id="rId70" Type="http://schemas.openxmlformats.org/officeDocument/2006/relationships/slide" Target="slides/slide46.xml"/><Relationship Id="rId75" Type="http://schemas.openxmlformats.org/officeDocument/2006/relationships/slide" Target="slides/slide51.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4.xml"/><Relationship Id="rId49" Type="http://schemas.openxmlformats.org/officeDocument/2006/relationships/slide" Target="slides/slide25.xml"/><Relationship Id="rId114" Type="http://schemas.openxmlformats.org/officeDocument/2006/relationships/slide" Target="slides/slide90.xml"/><Relationship Id="rId119" Type="http://schemas.openxmlformats.org/officeDocument/2006/relationships/slide" Target="slides/slide95.xml"/><Relationship Id="rId44" Type="http://schemas.openxmlformats.org/officeDocument/2006/relationships/slide" Target="slides/slide20.xml"/><Relationship Id="rId60" Type="http://schemas.openxmlformats.org/officeDocument/2006/relationships/slide" Target="slides/slide36.xml"/><Relationship Id="rId65" Type="http://schemas.openxmlformats.org/officeDocument/2006/relationships/slide" Target="slides/slide41.xml"/><Relationship Id="rId81" Type="http://schemas.openxmlformats.org/officeDocument/2006/relationships/slide" Target="slides/slide57.xml"/><Relationship Id="rId86" Type="http://schemas.openxmlformats.org/officeDocument/2006/relationships/slide" Target="slides/slide62.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109" Type="http://schemas.openxmlformats.org/officeDocument/2006/relationships/slide" Target="slides/slide8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slide" Target="slides/slide80.xml"/><Relationship Id="rId120" Type="http://schemas.openxmlformats.org/officeDocument/2006/relationships/slide" Target="slides/slide96.xml"/><Relationship Id="rId125"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110" Type="http://schemas.openxmlformats.org/officeDocument/2006/relationships/slide" Target="slides/slide86.xml"/><Relationship Id="rId115" Type="http://schemas.openxmlformats.org/officeDocument/2006/relationships/slide" Target="slides/slide91.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slide" Target="slides/slide81.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slide" Target="slides/slide74.xml"/><Relationship Id="rId121"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1.xml"/><Relationship Id="rId46" Type="http://schemas.openxmlformats.org/officeDocument/2006/relationships/slide" Target="slides/slide22.xml"/><Relationship Id="rId67" Type="http://schemas.openxmlformats.org/officeDocument/2006/relationships/slide" Target="slides/slide43.xml"/><Relationship Id="rId116" Type="http://schemas.openxmlformats.org/officeDocument/2006/relationships/slide" Target="slides/slide92.xml"/><Relationship Id="rId20" Type="http://schemas.openxmlformats.org/officeDocument/2006/relationships/slideMaster" Target="slideMasters/slideMaster20.xml"/><Relationship Id="rId41" Type="http://schemas.openxmlformats.org/officeDocument/2006/relationships/slide" Target="slides/slide17.xml"/><Relationship Id="rId62" Type="http://schemas.openxmlformats.org/officeDocument/2006/relationships/slide" Target="slides/slide38.xml"/><Relationship Id="rId83" Type="http://schemas.openxmlformats.org/officeDocument/2006/relationships/slide" Target="slides/slide59.xml"/><Relationship Id="rId88" Type="http://schemas.openxmlformats.org/officeDocument/2006/relationships/slide" Target="slides/slide64.xml"/><Relationship Id="rId111" Type="http://schemas.openxmlformats.org/officeDocument/2006/relationships/slide" Target="slides/slide87.xml"/><Relationship Id="rId15" Type="http://schemas.openxmlformats.org/officeDocument/2006/relationships/slideMaster" Target="slideMasters/slideMaster15.xml"/><Relationship Id="rId36" Type="http://schemas.openxmlformats.org/officeDocument/2006/relationships/slide" Target="slides/slide12.xml"/><Relationship Id="rId57" Type="http://schemas.openxmlformats.org/officeDocument/2006/relationships/slide" Target="slides/slide33.xml"/><Relationship Id="rId106" Type="http://schemas.openxmlformats.org/officeDocument/2006/relationships/slide" Target="slides/slide82.xml"/><Relationship Id="rId10" Type="http://schemas.openxmlformats.org/officeDocument/2006/relationships/slideMaster" Target="slideMasters/slideMaster10.xml"/><Relationship Id="rId31" Type="http://schemas.openxmlformats.org/officeDocument/2006/relationships/slide" Target="slides/slide7.xml"/><Relationship Id="rId52" Type="http://schemas.openxmlformats.org/officeDocument/2006/relationships/slide" Target="slides/slide28.xml"/><Relationship Id="rId73" Type="http://schemas.openxmlformats.org/officeDocument/2006/relationships/slide" Target="slides/slide49.xml"/><Relationship Id="rId78" Type="http://schemas.openxmlformats.org/officeDocument/2006/relationships/slide" Target="slides/slide54.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slide" Target="slides/slide77.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1/22/2025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90154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545943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31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343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541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036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539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2622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56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677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895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817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873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31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343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541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036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539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2622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56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15359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24386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0818010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795686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59653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887127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21410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106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6529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915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120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695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0193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994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66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48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309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65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946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573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781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654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01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528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302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991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444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519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6661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38049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07787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89422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409701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08964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6793783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798282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196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834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977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637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06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871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616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9598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6523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546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9039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0751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1044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610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5782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73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15265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0608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86163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8176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5504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4102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432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472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126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862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598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164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8221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683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753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831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054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432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472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126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862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598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164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8221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683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753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831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054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432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472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126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862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598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164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8221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683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753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831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054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218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9305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6564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94632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26830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85529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48356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57456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98126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27669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316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1494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2871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692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503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2974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0960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54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7964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1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140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671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177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57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022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157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9389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163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577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35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441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565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5666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278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8066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2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369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3103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403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755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6921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44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264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860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38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69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321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02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319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37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15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279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40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26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21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78736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5658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614809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86010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4439287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728359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190178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677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895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817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873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31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343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541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036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539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2622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56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677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895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817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873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 Id="rId9" Type="http://schemas.openxmlformats.org/officeDocument/2006/relationships/image" Target="../media/image2.jp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5" Type="http://schemas.openxmlformats.org/officeDocument/2006/relationships/slideLayout" Target="../slideLayouts/slideLayout151.xml"/><Relationship Id="rId4" Type="http://schemas.openxmlformats.org/officeDocument/2006/relationships/slideLayout" Target="../slideLayouts/slideLayout150.xml"/><Relationship Id="rId9" Type="http://schemas.openxmlformats.org/officeDocument/2006/relationships/image" Target="../media/image2.jp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6.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3.jp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1.jp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8.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image" Target="../media/image1.jp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9.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image" Target="../media/image1.jpg"/><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20.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6.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21.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image" Target="../media/image4.jpg"/><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22.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image" Target="../media/image4.jpg"/><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3.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image" Target="../media/image1.jpg"/><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24.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1/22/2025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73115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73115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7145248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854354"/>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659789"/>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063835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93798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37561334"/>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90661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90661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906615"/>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217888"/>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04409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152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025314"/>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546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7289859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73115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8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98.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09.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09.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20.xml"/><Relationship Id="rId5" Type="http://schemas.openxmlformats.org/officeDocument/2006/relationships/image" Target="../media/image13.pn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23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154.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5.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6.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76.xml"/></Relationships>
</file>

<file path=ppt/slides/_rels/slide9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8854077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80611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215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a:solidFill>
                  <a:schemeClr val="bg1"/>
                </a:solidFill>
                <a:latin typeface="+mj-lt"/>
                <a:cs typeface="Times New Roman" panose="02020603050405020304" pitchFamily="18" charset="0"/>
              </a:rPr>
              <a:t>Và 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244307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1896226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517908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843348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18209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184432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8982465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80125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0" dirty="0" smtClean="0">
                <a:solidFill>
                  <a:srgbClr val="FFFF00"/>
                </a:solidFill>
                <a:effectLst>
                  <a:outerShdw blurRad="38100" dist="38100" dir="2700000" algn="tl">
                    <a:srgbClr val="000000">
                      <a:alpha val="43137"/>
                    </a:srgbClr>
                  </a:outerShdw>
                </a:effectLst>
                <a:latin typeface="+mj-lt"/>
                <a:cs typeface="Times New Roman" pitchFamily="18" charset="0"/>
              </a:rPr>
              <a:t>EPHATA</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i="1" dirty="0" err="1" smtClean="0">
                <a:solidFill>
                  <a:schemeClr val="bg1"/>
                </a:solidFill>
                <a:effectLst>
                  <a:outerShdw blurRad="38100" dist="38100" dir="2700000" algn="tl">
                    <a:srgbClr val="000000">
                      <a:alpha val="43137"/>
                    </a:srgbClr>
                  </a:outerShdw>
                </a:effectLst>
                <a:cs typeface="Times New Roman" pitchFamily="18" charset="0"/>
              </a:rPr>
              <a:t>Thành</a:t>
            </a:r>
            <a:r>
              <a:rPr lang="en-US" sz="5400" i="1" dirty="0" smtClean="0">
                <a:solidFill>
                  <a:schemeClr val="bg1"/>
                </a:solidFill>
                <a:effectLst>
                  <a:outerShdw blurRad="38100" dist="38100" dir="2700000" algn="tl">
                    <a:srgbClr val="000000">
                      <a:alpha val="43137"/>
                    </a:srgbClr>
                  </a:outerShdw>
                </a:effectLst>
                <a:cs typeface="Times New Roman" pitchFamily="18" charset="0"/>
              </a:rPr>
              <a:t> </a:t>
            </a:r>
            <a:r>
              <a:rPr lang="en-US" sz="5400" i="1" dirty="0" err="1" smtClean="0">
                <a:solidFill>
                  <a:schemeClr val="bg1"/>
                </a:solidFill>
                <a:effectLst>
                  <a:outerShdw blurRad="38100" dist="38100" dir="2700000" algn="tl">
                    <a:srgbClr val="000000">
                      <a:alpha val="43137"/>
                    </a:srgbClr>
                  </a:outerShdw>
                </a:effectLst>
                <a:cs typeface="Times New Roman" pitchFamily="18" charset="0"/>
              </a:rPr>
              <a:t>Tâm</a:t>
            </a:r>
            <a:endParaRPr lang="vi-VN" sz="6600" b="0"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524076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784635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313895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915935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4090437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20762775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25341546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8982465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 xmlns:a16="http://schemas.microsoft.com/office/drawing/2014/main" id="{EA12689E-79D4-9C22-27FF-E41D2C2EC6D7}"/>
              </a:ext>
            </a:extLst>
          </p:cNvPr>
          <p:cNvSpPr/>
          <p:nvPr/>
        </p:nvSpPr>
        <p:spPr>
          <a:xfrm>
            <a:off x="0" y="285750"/>
            <a:ext cx="9144000" cy="1754326"/>
          </a:xfrm>
          <a:prstGeom prst="rect">
            <a:avLst/>
          </a:prstGeom>
        </p:spPr>
        <p:txBody>
          <a:bodyPr wrap="square">
            <a:spAutoFit/>
          </a:bodyPr>
          <a:lstStyle/>
          <a:p>
            <a:pPr>
              <a:defRPr/>
            </a:pPr>
            <a:r>
              <a:rPr lang="vi-VN" sz="3600" u="sng" dirty="0">
                <a:solidFill>
                  <a:srgbClr val="FFFF00"/>
                </a:solidFill>
              </a:rPr>
              <a:t>Bài đọc </a:t>
            </a:r>
            <a:r>
              <a:rPr lang="en-US" sz="3600" u="sng" dirty="0" smtClean="0">
                <a:solidFill>
                  <a:srgbClr val="FFFF00"/>
                </a:solidFill>
              </a:rPr>
              <a:t>1</a:t>
            </a:r>
            <a:endParaRPr lang="vi-VN" sz="3600" u="sng" dirty="0">
              <a:solidFill>
                <a:srgbClr val="FFFF00"/>
              </a:solidFill>
            </a:endParaRPr>
          </a:p>
          <a:p>
            <a:pPr>
              <a:defRPr/>
            </a:pPr>
            <a:r>
              <a:rPr lang="vi-VN" sz="3600" i="1" dirty="0">
                <a:solidFill>
                  <a:prstClr val="white"/>
                </a:solidFill>
              </a:rPr>
              <a:t>Chớ vội khen, khi người chưa lên tiếng</a:t>
            </a:r>
            <a:r>
              <a:rPr lang="vi-VN" sz="3600" i="1" dirty="0" smtClean="0">
                <a:solidFill>
                  <a:prstClr val="white"/>
                </a:solidFill>
              </a:rPr>
              <a:t>.</a:t>
            </a:r>
            <a:endParaRPr lang="en-US" sz="3600" i="1" dirty="0" smtClean="0">
              <a:solidFill>
                <a:prstClr val="white"/>
              </a:solidFill>
            </a:endParaRPr>
          </a:p>
          <a:p>
            <a:pPr>
              <a:defRPr/>
            </a:pPr>
            <a:r>
              <a:rPr lang="vi-VN" sz="3600" dirty="0">
                <a:solidFill>
                  <a:srgbClr val="FFFF00"/>
                </a:solidFill>
              </a:rPr>
              <a:t>Bài trích sách Huấn ca.</a:t>
            </a:r>
          </a:p>
        </p:txBody>
      </p:sp>
    </p:spTree>
    <p:extLst>
      <p:ext uri="{BB962C8B-B14F-4D97-AF65-F5344CB8AC3E}">
        <p14:creationId xmlns:p14="http://schemas.microsoft.com/office/powerpoint/2010/main" val="942885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7565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0" u="sng" dirty="0" smtClean="0">
                <a:solidFill>
                  <a:srgbClr val="FFFF00"/>
                </a:solidFill>
                <a:effectLst>
                  <a:outerShdw blurRad="38100" dist="38100" dir="2700000" algn="tl">
                    <a:srgbClr val="000000">
                      <a:alpha val="43137"/>
                    </a:srgbClr>
                  </a:outerShdw>
                </a:effectLst>
                <a:cs typeface="Times New Roman" pitchFamily="18" charset="0"/>
              </a:rPr>
              <a:t>Tk1</a:t>
            </a:r>
            <a:r>
              <a:rPr lang="en-US" b="0" u="sng" dirty="0">
                <a:solidFill>
                  <a:srgbClr val="FFFF00"/>
                </a:solidFill>
                <a:effectLst>
                  <a:outerShdw blurRad="38100" dist="38100" dir="2700000" algn="tl">
                    <a:srgbClr val="000000">
                      <a:alpha val="43137"/>
                    </a:srgbClr>
                  </a:outerShdw>
                </a:effectLst>
                <a:cs typeface="Times New Roman" pitchFamily="18" charset="0"/>
              </a:rPr>
              <a:t>:</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rPr>
              <a:t>Lạy Chúa xin mở mắt con biết nhìn kỳ công của Ngài, trời xanh tinh tú long lanh hoa ngàn cùng muôn muông thú. Đồi kia ai đắp lên non sông dài trùng dương mênh mông, biết rằng Ngài đã thương con, thế mà con đâu có hay</a:t>
            </a:r>
            <a:endParaRPr lang="vi-VN"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8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altLang="en-US" sz="8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altLang="en-US" sz="8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được</a:t>
            </a:r>
            <a:r>
              <a:rPr lang="en-US" altLang="en-US" sz="8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altLang="en-US" sz="8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altLang="en-US" sz="8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thực</a:t>
            </a:r>
            <a:r>
              <a:rPr lang="en-US" altLang="en-US" sz="8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thú</a:t>
            </a:r>
            <a:r>
              <a:rPr lang="en-US" altLang="en-US" sz="8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vị</a:t>
            </a:r>
            <a:r>
              <a:rPr lang="en-US" altLang="en-US" sz="8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thay</a:t>
            </a:r>
            <a:r>
              <a:rPr lang="en-US" altLang="en-US" sz="8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8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62677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5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thú</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vị</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thay</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được</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được</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hát</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bình</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minh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tuyên</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xưng</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suốt</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đêm</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trường</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quảng</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bá</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tín</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trung</a:t>
            </a:r>
            <a:r>
              <a:rPr lang="en-US" altLang="en-US" sz="5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20109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88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8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được</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thực</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thú</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vị</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thay</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8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28689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5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khóm</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dừa</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xanh</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này</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hương</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bá</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vươn</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mình</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núi</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Ly-</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băng</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được</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trồng</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ngay</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trong</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nhà</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giữa</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khuôn</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vườn</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ở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đền</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97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88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8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được</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thực</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thú</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vị</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thay</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8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89840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723" y="1"/>
            <a:ext cx="9144000" cy="5143499"/>
          </a:xfrm>
        </p:spPr>
        <p:txBody>
          <a:bodyPr>
            <a:noAutofit/>
          </a:bodyPr>
          <a:lstStyle/>
          <a:p>
            <a:pPr algn="just"/>
            <a:r>
              <a:rPr lang="en-US" b="0" u="sng" dirty="0" smtClean="0">
                <a:solidFill>
                  <a:schemeClr val="bg1"/>
                </a:solidFill>
                <a:effectLst>
                  <a:outerShdw blurRad="38100" dist="38100" dir="2700000" algn="tl">
                    <a:srgbClr val="000000">
                      <a:alpha val="43137"/>
                    </a:srgbClr>
                  </a:outerShdw>
                </a:effectLst>
                <a:latin typeface="+mj-lt"/>
                <a:cs typeface="Times New Roman" pitchFamily="18" charset="0"/>
              </a:rPr>
              <a:t>Tk3</a:t>
            </a:r>
            <a:r>
              <a:rPr lang="en-US" b="0" u="sng" dirty="0">
                <a:solidFill>
                  <a:schemeClr val="bg1"/>
                </a:solidFill>
                <a:effectLst>
                  <a:outerShdw blurRad="38100" dist="38100" dir="2700000" algn="tl">
                    <a:srgbClr val="000000">
                      <a:alpha val="43137"/>
                    </a:srgbClr>
                  </a:outerShdw>
                </a:effectLst>
                <a:latin typeface="+mj-lt"/>
                <a:cs typeface="Times New Roman" pitchFamily="18" charset="0"/>
              </a:rPr>
              <a:t>:</a:t>
            </a:r>
            <a:r>
              <a:rPr lang="en-US"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Tuy</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già</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nhưng</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còn</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trổ</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trái</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cây</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căng</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đầy</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nhựa</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xanh</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tươi</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en-US" altLang="en-US"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để</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rao</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nơi</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nơi</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luôn</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trực</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núi</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ẩn</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mình</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bởi</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chẳng</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bất</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57835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88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8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được</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thực</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thú</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vị</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thay</a:t>
            </a:r>
            <a:r>
              <a:rPr lang="en-US" altLang="en-US" sz="8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8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10111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 xmlns:a16="http://schemas.microsoft.com/office/drawing/2014/main" id="{EA12689E-79D4-9C22-27FF-E41D2C2EC6D7}"/>
              </a:ext>
            </a:extLst>
          </p:cNvPr>
          <p:cNvSpPr/>
          <p:nvPr/>
        </p:nvSpPr>
        <p:spPr>
          <a:xfrm>
            <a:off x="0" y="285750"/>
            <a:ext cx="9144000" cy="2862322"/>
          </a:xfrm>
          <a:prstGeom prst="rect">
            <a:avLst/>
          </a:prstGeom>
        </p:spPr>
        <p:txBody>
          <a:bodyPr wrap="square">
            <a:spAutoFit/>
          </a:bodyPr>
          <a:lstStyle/>
          <a:p>
            <a:pPr>
              <a:defRPr/>
            </a:pPr>
            <a:r>
              <a:rPr lang="vi-VN" sz="3600" u="sng" dirty="0">
                <a:solidFill>
                  <a:srgbClr val="FFFF00"/>
                </a:solidFill>
              </a:rPr>
              <a:t>Bài đọc </a:t>
            </a:r>
            <a:r>
              <a:rPr lang="en-US" sz="3600" u="sng" dirty="0" smtClean="0">
                <a:solidFill>
                  <a:srgbClr val="FFFF00"/>
                </a:solidFill>
              </a:rPr>
              <a:t>2</a:t>
            </a:r>
            <a:endParaRPr lang="vi-VN" sz="3600" u="sng" dirty="0">
              <a:solidFill>
                <a:srgbClr val="FFFF00"/>
              </a:solidFill>
            </a:endParaRPr>
          </a:p>
          <a:p>
            <a:pPr>
              <a:defRPr/>
            </a:pPr>
            <a:r>
              <a:rPr lang="vi-VN" sz="3600" i="1" dirty="0">
                <a:solidFill>
                  <a:prstClr val="white"/>
                </a:solidFill>
              </a:rPr>
              <a:t>Thiên Chúa đã cho chúng ta chiến thắng nhờ Đức Giê-su Ki-tô</a:t>
            </a:r>
            <a:r>
              <a:rPr lang="vi-VN" sz="3600" i="1" dirty="0" smtClean="0">
                <a:solidFill>
                  <a:prstClr val="white"/>
                </a:solidFill>
              </a:rPr>
              <a:t>.</a:t>
            </a:r>
            <a:endParaRPr lang="vi-VN" sz="3600" i="1" dirty="0">
              <a:solidFill>
                <a:prstClr val="white"/>
              </a:solidFill>
            </a:endParaRPr>
          </a:p>
          <a:p>
            <a:pPr>
              <a:defRPr/>
            </a:pPr>
            <a:r>
              <a:rPr lang="vi-VN" sz="3600" dirty="0">
                <a:solidFill>
                  <a:srgbClr val="FFFF00"/>
                </a:solidFill>
              </a:rPr>
              <a:t>Bài trích thư thứ nhất của thánh Phao-lô tông đồ gửi tín hữu Cô-rin-tô.</a:t>
            </a:r>
          </a:p>
        </p:txBody>
      </p:sp>
    </p:spTree>
    <p:extLst>
      <p:ext uri="{BB962C8B-B14F-4D97-AF65-F5344CB8AC3E}">
        <p14:creationId xmlns:p14="http://schemas.microsoft.com/office/powerpoint/2010/main" val="2810209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Anh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em</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hãy</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chiếu</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sáng</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nh</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những</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vì</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sao</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giữa</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thế</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gian</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và</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làm</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sáng</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tỏ</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lời</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baon</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sự</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715428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8554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0" u="sng" dirty="0">
                <a:solidFill>
                  <a:srgbClr val="FFFF00"/>
                </a:solidFill>
                <a:effectLst>
                  <a:outerShdw blurRad="38100" dist="38100" dir="2700000" algn="tl">
                    <a:srgbClr val="000000">
                      <a:alpha val="43137"/>
                    </a:srgbClr>
                  </a:outerShdw>
                </a:effectLst>
                <a:cs typeface="Times New Roman" pitchFamily="18" charset="0"/>
              </a:rPr>
              <a:t>:</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rPr>
              <a:t>Ephata! Hãy mở! Mở ra! Ephata! Hãy mở ra! Ephata! Ephata!</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88460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0" dirty="0">
                <a:solidFill>
                  <a:schemeClr val="bg1"/>
                </a:solidFill>
                <a:effectLst>
                  <a:outerShdw blurRad="38100" dist="38100" dir="2700000" algn="tl">
                    <a:srgbClr val="000000">
                      <a:alpha val="43137"/>
                    </a:srgbClr>
                  </a:outerShdw>
                </a:effectLst>
                <a:latin typeface="+mj-lt"/>
              </a:rPr>
              <a:t> </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096712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0" u="sng" dirty="0" smtClean="0">
                <a:solidFill>
                  <a:srgbClr val="FFFF00"/>
                </a:solidFill>
                <a:effectLst>
                  <a:outerShdw blurRad="38100" dist="38100" dir="2700000" algn="tl">
                    <a:srgbClr val="000000">
                      <a:alpha val="43137"/>
                    </a:srgbClr>
                  </a:outerShdw>
                </a:effectLst>
                <a:cs typeface="Times New Roman" pitchFamily="18" charset="0"/>
              </a:rPr>
              <a:t>Tk2:</a:t>
            </a:r>
            <a:r>
              <a:rPr lang="en-US" b="0" dirty="0" smtClean="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rPr>
              <a:t>Lạy Chúa xin mở tay con nối liền vòng tay kẻ nghèo, tình thương dâng hiến nơi nơi cho người đời vương tăm tối. Bạn ơi xin mở đôi tay đón về người thân cô thế, chính Ngài, Ngài đến thăm anh, thế mà anh đâu có </a:t>
            </a:r>
            <a:r>
              <a:rPr lang="vi-VN" dirty="0" smtClean="0">
                <a:solidFill>
                  <a:schemeClr val="bg1"/>
                </a:solidFill>
                <a:effectLst>
                  <a:outerShdw blurRad="38100" dist="38100" dir="2700000" algn="tl">
                    <a:srgbClr val="000000">
                      <a:alpha val="43137"/>
                    </a:srgbClr>
                  </a:outerShdw>
                </a:effectLst>
              </a:rPr>
              <a:t>hay</a:t>
            </a:r>
            <a:r>
              <a:rPr lang="en-US" dirty="0" smtClean="0">
                <a:solidFill>
                  <a:schemeClr val="bg1"/>
                </a:solidFill>
                <a:effectLst>
                  <a:outerShdw blurRad="38100" dist="38100" dir="2700000" algn="tl">
                    <a:srgbClr val="000000">
                      <a:alpha val="43137"/>
                    </a:srgbClr>
                  </a:outerShdw>
                </a:effectLst>
              </a:rPr>
              <a:t>.</a:t>
            </a:r>
            <a:endParaRPr lang="vi-VN"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508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0"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0" u="sng"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0"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algn="ctr">
              <a:defRPr/>
            </a:pPr>
            <a:r>
              <a:rPr lang="en-US" sz="4000" dirty="0">
                <a:solidFill>
                  <a:srgbClr val="FFFF00"/>
                </a:solidFill>
              </a:rPr>
              <a:t>LỜI NGUYỆN TÍN HỮU</a:t>
            </a:r>
          </a:p>
        </p:txBody>
      </p:sp>
      <p:sp>
        <p:nvSpPr>
          <p:cNvPr id="8" name="Rectangle 7"/>
          <p:cNvSpPr/>
          <p:nvPr/>
        </p:nvSpPr>
        <p:spPr>
          <a:xfrm>
            <a:off x="2286000" y="917436"/>
            <a:ext cx="6705600" cy="3416320"/>
          </a:xfrm>
          <a:prstGeom prst="rect">
            <a:avLst/>
          </a:prstGeom>
        </p:spPr>
        <p:txBody>
          <a:bodyPr wrap="square">
            <a:spAutoFit/>
          </a:bodyPr>
          <a:lstStyle/>
          <a:p>
            <a:pPr algn="just">
              <a:defRPr/>
            </a:pPr>
            <a:r>
              <a:rPr lang="en-US" sz="3600" dirty="0">
                <a:solidFill>
                  <a:prstClr val="white"/>
                </a:solidFill>
              </a:rPr>
              <a:t>Anh </a:t>
            </a:r>
            <a:r>
              <a:rPr lang="en-US" sz="3600" dirty="0" err="1">
                <a:solidFill>
                  <a:prstClr val="white"/>
                </a:solidFill>
              </a:rPr>
              <a:t>chị</a:t>
            </a:r>
            <a:r>
              <a:rPr lang="en-US" sz="3600" dirty="0">
                <a:solidFill>
                  <a:prstClr val="white"/>
                </a:solidFill>
              </a:rPr>
              <a:t> </a:t>
            </a:r>
            <a:r>
              <a:rPr lang="en-US" sz="3600" dirty="0" err="1">
                <a:solidFill>
                  <a:prstClr val="white"/>
                </a:solidFill>
              </a:rPr>
              <a:t>em</a:t>
            </a:r>
            <a:r>
              <a:rPr lang="en-US" sz="3600" dirty="0">
                <a:solidFill>
                  <a:prstClr val="white"/>
                </a:solidFill>
              </a:rPr>
              <a:t> </a:t>
            </a:r>
            <a:r>
              <a:rPr lang="en-US" sz="3600" dirty="0" err="1">
                <a:solidFill>
                  <a:prstClr val="white"/>
                </a:solidFill>
              </a:rPr>
              <a:t>thân</a:t>
            </a:r>
            <a:r>
              <a:rPr lang="en-US" sz="3600" dirty="0">
                <a:solidFill>
                  <a:prstClr val="white"/>
                </a:solidFill>
              </a:rPr>
              <a:t> </a:t>
            </a:r>
            <a:r>
              <a:rPr lang="en-US" sz="3600" dirty="0" err="1">
                <a:solidFill>
                  <a:prstClr val="white"/>
                </a:solidFill>
              </a:rPr>
              <a:t>mến</a:t>
            </a:r>
            <a:r>
              <a:rPr lang="en-US" sz="3600" dirty="0">
                <a:solidFill>
                  <a:prstClr val="white"/>
                </a:solidFill>
              </a:rPr>
              <a:t>, </a:t>
            </a:r>
            <a:r>
              <a:rPr lang="en-US" sz="3600" dirty="0" err="1" smtClean="0">
                <a:solidFill>
                  <a:prstClr val="white"/>
                </a:solidFill>
              </a:rPr>
              <a:t>Đức</a:t>
            </a:r>
            <a:r>
              <a:rPr lang="en-US" sz="3600" dirty="0" smtClean="0">
                <a:solidFill>
                  <a:prstClr val="white"/>
                </a:solidFill>
              </a:rPr>
              <a:t> </a:t>
            </a:r>
            <a:r>
              <a:rPr lang="en-US" sz="3600" dirty="0" err="1" smtClean="0">
                <a:solidFill>
                  <a:prstClr val="white"/>
                </a:solidFill>
              </a:rPr>
              <a:t>Giê-su</a:t>
            </a:r>
            <a:r>
              <a:rPr lang="en-US" sz="3600" dirty="0" smtClean="0">
                <a:solidFill>
                  <a:prstClr val="white"/>
                </a:solidFill>
              </a:rPr>
              <a:t> </a:t>
            </a:r>
            <a:r>
              <a:rPr lang="en-US" sz="3600" dirty="0" err="1" smtClean="0">
                <a:solidFill>
                  <a:prstClr val="white"/>
                </a:solidFill>
              </a:rPr>
              <a:t>mời</a:t>
            </a:r>
            <a:r>
              <a:rPr lang="en-US" sz="3600" dirty="0" smtClean="0">
                <a:solidFill>
                  <a:prstClr val="white"/>
                </a:solidFill>
              </a:rPr>
              <a:t> </a:t>
            </a:r>
            <a:r>
              <a:rPr lang="en-US" sz="3600" dirty="0" err="1" smtClean="0">
                <a:solidFill>
                  <a:prstClr val="white"/>
                </a:solidFill>
              </a:rPr>
              <a:t>gọi</a:t>
            </a:r>
            <a:r>
              <a:rPr lang="en-US" sz="3600" dirty="0" smtClean="0">
                <a:solidFill>
                  <a:prstClr val="white"/>
                </a:solidFill>
              </a:rPr>
              <a:t> </a:t>
            </a:r>
            <a:r>
              <a:rPr lang="en-US" sz="3600" dirty="0" err="1" smtClean="0">
                <a:solidFill>
                  <a:prstClr val="white"/>
                </a:solidFill>
              </a:rPr>
              <a:t>hết</a:t>
            </a:r>
            <a:r>
              <a:rPr lang="en-US" sz="3600" dirty="0" smtClean="0">
                <a:solidFill>
                  <a:prstClr val="white"/>
                </a:solidFill>
              </a:rPr>
              <a:t> </a:t>
            </a:r>
            <a:r>
              <a:rPr lang="en-US" sz="3600" dirty="0" err="1" smtClean="0">
                <a:solidFill>
                  <a:prstClr val="white"/>
                </a:solidFill>
              </a:rPr>
              <a:t>thảy</a:t>
            </a:r>
            <a:r>
              <a:rPr lang="en-US" sz="3600" dirty="0" smtClean="0">
                <a:solidFill>
                  <a:prstClr val="white"/>
                </a:solidFill>
              </a:rPr>
              <a:t> </a:t>
            </a:r>
            <a:r>
              <a:rPr lang="en-US" sz="3600" dirty="0" err="1" smtClean="0">
                <a:solidFill>
                  <a:prstClr val="white"/>
                </a:solidFill>
              </a:rPr>
              <a:t>mọi</a:t>
            </a:r>
            <a:r>
              <a:rPr lang="en-US" sz="3600" dirty="0" smtClean="0">
                <a:solidFill>
                  <a:prstClr val="white"/>
                </a:solidFill>
              </a:rPr>
              <a:t> </a:t>
            </a:r>
            <a:r>
              <a:rPr lang="en-US" sz="3600" dirty="0" err="1" smtClean="0">
                <a:solidFill>
                  <a:prstClr val="white"/>
                </a:solidFill>
              </a:rPr>
              <a:t>người</a:t>
            </a:r>
            <a:r>
              <a:rPr lang="en-US" sz="3600" dirty="0" smtClean="0">
                <a:solidFill>
                  <a:prstClr val="white"/>
                </a:solidFill>
              </a:rPr>
              <a:t> </a:t>
            </a:r>
            <a:r>
              <a:rPr lang="en-US" sz="3600" dirty="0" err="1" smtClean="0">
                <a:solidFill>
                  <a:prstClr val="white"/>
                </a:solidFill>
              </a:rPr>
              <a:t>Kitô</a:t>
            </a:r>
            <a:r>
              <a:rPr lang="en-US" sz="3600" dirty="0" smtClean="0">
                <a:solidFill>
                  <a:prstClr val="white"/>
                </a:solidFill>
              </a:rPr>
              <a:t> </a:t>
            </a:r>
            <a:r>
              <a:rPr lang="en-US" sz="3600" dirty="0" err="1" smtClean="0">
                <a:solidFill>
                  <a:prstClr val="white"/>
                </a:solidFill>
              </a:rPr>
              <a:t>hữu</a:t>
            </a:r>
            <a:r>
              <a:rPr lang="en-US" sz="3600" dirty="0" smtClean="0">
                <a:solidFill>
                  <a:prstClr val="white"/>
                </a:solidFill>
              </a:rPr>
              <a:t> </a:t>
            </a:r>
            <a:r>
              <a:rPr lang="en-US" sz="3600" dirty="0" err="1" smtClean="0">
                <a:solidFill>
                  <a:prstClr val="white"/>
                </a:solidFill>
              </a:rPr>
              <a:t>hãy</a:t>
            </a:r>
            <a:r>
              <a:rPr lang="en-US" sz="3600" dirty="0" smtClean="0">
                <a:solidFill>
                  <a:prstClr val="white"/>
                </a:solidFill>
              </a:rPr>
              <a:t> </a:t>
            </a:r>
            <a:r>
              <a:rPr lang="en-US" sz="3600" dirty="0" err="1" smtClean="0">
                <a:solidFill>
                  <a:prstClr val="white"/>
                </a:solidFill>
              </a:rPr>
              <a:t>nên</a:t>
            </a:r>
            <a:r>
              <a:rPr lang="en-US" sz="3600" dirty="0" smtClean="0">
                <a:solidFill>
                  <a:prstClr val="white"/>
                </a:solidFill>
              </a:rPr>
              <a:t> </a:t>
            </a:r>
            <a:r>
              <a:rPr lang="en-US" sz="3600" dirty="0" err="1" smtClean="0">
                <a:solidFill>
                  <a:prstClr val="white"/>
                </a:solidFill>
              </a:rPr>
              <a:t>hoàn</a:t>
            </a:r>
            <a:r>
              <a:rPr lang="en-US" sz="3600" dirty="0" smtClean="0">
                <a:solidFill>
                  <a:prstClr val="white"/>
                </a:solidFill>
              </a:rPr>
              <a:t> </a:t>
            </a:r>
            <a:r>
              <a:rPr lang="en-US" sz="3600" dirty="0" err="1" smtClean="0">
                <a:solidFill>
                  <a:prstClr val="white"/>
                </a:solidFill>
              </a:rPr>
              <a:t>thiện</a:t>
            </a:r>
            <a:r>
              <a:rPr lang="en-US" sz="3600" dirty="0" smtClean="0">
                <a:solidFill>
                  <a:prstClr val="white"/>
                </a:solidFill>
              </a:rPr>
              <a:t> </a:t>
            </a:r>
            <a:r>
              <a:rPr lang="en-US" sz="3600" dirty="0" err="1" smtClean="0">
                <a:solidFill>
                  <a:prstClr val="white"/>
                </a:solidFill>
              </a:rPr>
              <a:t>như</a:t>
            </a:r>
            <a:r>
              <a:rPr lang="en-US" sz="3600" dirty="0" smtClean="0">
                <a:solidFill>
                  <a:prstClr val="white"/>
                </a:solidFill>
              </a:rPr>
              <a:t> Cha </a:t>
            </a:r>
            <a:r>
              <a:rPr lang="en-US" sz="3600" dirty="0" err="1" smtClean="0">
                <a:solidFill>
                  <a:prstClr val="white"/>
                </a:solidFill>
              </a:rPr>
              <a:t>trên</a:t>
            </a:r>
            <a:r>
              <a:rPr lang="en-US" sz="3600" dirty="0" smtClean="0">
                <a:solidFill>
                  <a:prstClr val="white"/>
                </a:solidFill>
              </a:rPr>
              <a:t> </a:t>
            </a:r>
            <a:r>
              <a:rPr lang="en-US" sz="3600" dirty="0" err="1" smtClean="0">
                <a:solidFill>
                  <a:prstClr val="white"/>
                </a:solidFill>
              </a:rPr>
              <a:t>trời</a:t>
            </a:r>
            <a:r>
              <a:rPr lang="en-US" sz="3600" dirty="0" smtClean="0">
                <a:solidFill>
                  <a:prstClr val="white"/>
                </a:solidFill>
              </a:rPr>
              <a:t>. </a:t>
            </a:r>
            <a:r>
              <a:rPr lang="en-US" sz="3600" dirty="0" err="1" smtClean="0">
                <a:solidFill>
                  <a:prstClr val="white"/>
                </a:solidFill>
              </a:rPr>
              <a:t>Với</a:t>
            </a:r>
            <a:r>
              <a:rPr lang="en-US" sz="3600" dirty="0" smtClean="0">
                <a:solidFill>
                  <a:prstClr val="white"/>
                </a:solidFill>
              </a:rPr>
              <a:t> </a:t>
            </a:r>
            <a:r>
              <a:rPr lang="en-US" sz="3600" dirty="0" err="1" smtClean="0">
                <a:solidFill>
                  <a:prstClr val="white"/>
                </a:solidFill>
              </a:rPr>
              <a:t>ước</a:t>
            </a:r>
            <a:r>
              <a:rPr lang="en-US" sz="3600" dirty="0" smtClean="0">
                <a:solidFill>
                  <a:prstClr val="white"/>
                </a:solidFill>
              </a:rPr>
              <a:t> </a:t>
            </a:r>
            <a:r>
              <a:rPr lang="en-US" sz="3600" dirty="0" err="1" smtClean="0">
                <a:solidFill>
                  <a:prstClr val="white"/>
                </a:solidFill>
              </a:rPr>
              <a:t>muốn</a:t>
            </a:r>
            <a:r>
              <a:rPr lang="en-US" sz="3600" dirty="0" smtClean="0">
                <a:solidFill>
                  <a:prstClr val="white"/>
                </a:solidFill>
              </a:rPr>
              <a:t> </a:t>
            </a:r>
            <a:r>
              <a:rPr lang="en-US" sz="3600" dirty="0" err="1" smtClean="0">
                <a:solidFill>
                  <a:prstClr val="white"/>
                </a:solidFill>
              </a:rPr>
              <a:t>nên</a:t>
            </a:r>
            <a:r>
              <a:rPr lang="en-US" sz="3600" dirty="0" smtClean="0">
                <a:solidFill>
                  <a:prstClr val="white"/>
                </a:solidFill>
              </a:rPr>
              <a:t> </a:t>
            </a:r>
            <a:r>
              <a:rPr lang="en-US" sz="3600" dirty="0" err="1" smtClean="0">
                <a:solidFill>
                  <a:prstClr val="white"/>
                </a:solidFill>
              </a:rPr>
              <a:t>tron</a:t>
            </a:r>
            <a:r>
              <a:rPr lang="en-US" sz="3600" dirty="0" smtClean="0">
                <a:solidFill>
                  <a:prstClr val="white"/>
                </a:solidFill>
              </a:rPr>
              <a:t> </a:t>
            </a:r>
            <a:r>
              <a:rPr lang="en-US" sz="3600" dirty="0" err="1" smtClean="0">
                <a:solidFill>
                  <a:prstClr val="white"/>
                </a:solidFill>
              </a:rPr>
              <a:t>lành</a:t>
            </a:r>
            <a:r>
              <a:rPr lang="en-US" sz="3600" dirty="0" smtClean="0">
                <a:solidFill>
                  <a:prstClr val="white"/>
                </a:solidFill>
              </a:rPr>
              <a:t>, </a:t>
            </a:r>
            <a:r>
              <a:rPr lang="en-US" sz="3600" dirty="0" err="1" smtClean="0">
                <a:solidFill>
                  <a:prstClr val="white"/>
                </a:solidFill>
              </a:rPr>
              <a:t>chúng</a:t>
            </a:r>
            <a:r>
              <a:rPr lang="en-US" sz="3600" dirty="0" smtClean="0">
                <a:solidFill>
                  <a:prstClr val="white"/>
                </a:solidFill>
              </a:rPr>
              <a:t> ta </a:t>
            </a:r>
            <a:r>
              <a:rPr lang="en-US" sz="3600" dirty="0" err="1" smtClean="0">
                <a:solidFill>
                  <a:prstClr val="white"/>
                </a:solidFill>
              </a:rPr>
              <a:t>cùng</a:t>
            </a:r>
            <a:r>
              <a:rPr lang="en-US" sz="3600" dirty="0" smtClean="0">
                <a:solidFill>
                  <a:prstClr val="white"/>
                </a:solidFill>
              </a:rPr>
              <a:t> </a:t>
            </a:r>
            <a:r>
              <a:rPr lang="en-US" sz="3600" dirty="0" err="1" smtClean="0">
                <a:solidFill>
                  <a:prstClr val="white"/>
                </a:solidFill>
              </a:rPr>
              <a:t>tha</a:t>
            </a:r>
            <a:r>
              <a:rPr lang="en-US" sz="3600" dirty="0" smtClean="0">
                <a:solidFill>
                  <a:prstClr val="white"/>
                </a:solidFill>
              </a:rPr>
              <a:t> </a:t>
            </a:r>
            <a:r>
              <a:rPr lang="en-US" sz="3600" dirty="0" err="1" smtClean="0">
                <a:solidFill>
                  <a:prstClr val="white"/>
                </a:solidFill>
              </a:rPr>
              <a:t>thiết</a:t>
            </a:r>
            <a:r>
              <a:rPr lang="en-US" sz="3600" dirty="0" smtClean="0">
                <a:solidFill>
                  <a:prstClr val="white"/>
                </a:solidFill>
              </a:rPr>
              <a:t> </a:t>
            </a:r>
            <a:r>
              <a:rPr lang="en-US" sz="3600" dirty="0" err="1" smtClean="0">
                <a:solidFill>
                  <a:prstClr val="white"/>
                </a:solidFill>
              </a:rPr>
              <a:t>nguyện</a:t>
            </a:r>
            <a:r>
              <a:rPr lang="en-US" sz="3600" dirty="0" smtClean="0">
                <a:solidFill>
                  <a:prstClr val="white"/>
                </a:solidFill>
              </a:rPr>
              <a:t> </a:t>
            </a:r>
            <a:r>
              <a:rPr lang="en-US" sz="3600" dirty="0" err="1" smtClean="0">
                <a:solidFill>
                  <a:prstClr val="white"/>
                </a:solidFill>
              </a:rPr>
              <a:t>xin</a:t>
            </a:r>
            <a:r>
              <a:rPr lang="en-US" sz="3600" dirty="0" smtClean="0">
                <a:solidFill>
                  <a:prstClr val="white"/>
                </a:solidFill>
              </a:rPr>
              <a:t>.</a:t>
            </a:r>
            <a:endParaRPr lang="en-US" sz="3600" dirty="0">
              <a:solidFill>
                <a:prstClr val="white"/>
              </a:solidFill>
            </a:endParaRPr>
          </a:p>
        </p:txBody>
      </p:sp>
    </p:spTree>
    <p:extLst>
      <p:ext uri="{BB962C8B-B14F-4D97-AF65-F5344CB8AC3E}">
        <p14:creationId xmlns:p14="http://schemas.microsoft.com/office/powerpoint/2010/main" val="1328736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2" cy="5143500"/>
          </a:xfrm>
          <a:prstGeom prst="rect">
            <a:avLst/>
          </a:prstGeom>
        </p:spPr>
      </p:pic>
      <p:sp>
        <p:nvSpPr>
          <p:cNvPr id="6" name="Rectangle 5"/>
          <p:cNvSpPr/>
          <p:nvPr/>
        </p:nvSpPr>
        <p:spPr>
          <a:xfrm>
            <a:off x="4114800" y="2038350"/>
            <a:ext cx="4572000" cy="1200329"/>
          </a:xfrm>
          <a:prstGeom prst="rect">
            <a:avLst/>
          </a:prstGeom>
        </p:spPr>
        <p:txBody>
          <a:bodyPr>
            <a:spAutoFit/>
          </a:bodyPr>
          <a:lstStyle/>
          <a:p>
            <a:pPr algn="ctr"/>
            <a:r>
              <a:rPr lang="en-US" sz="4000" dirty="0" err="1">
                <a:solidFill>
                  <a:srgbClr val="FFFF00"/>
                </a:solidFill>
                <a:effectLst>
                  <a:outerShdw blurRad="38100" dist="38100" dir="2700000" algn="tl">
                    <a:srgbClr val="000000">
                      <a:alpha val="43137"/>
                    </a:srgbClr>
                  </a:outerShdw>
                </a:effectLst>
                <a:ea typeface="+mj-ea"/>
                <a:cs typeface="Times New Roman" pitchFamily="18" charset="0"/>
              </a:rPr>
              <a:t>Của</a:t>
            </a:r>
            <a:r>
              <a:rPr lang="en-US" sz="4000" dirty="0">
                <a:solidFill>
                  <a:srgbClr val="FFFF00"/>
                </a:solidFill>
                <a:effectLst>
                  <a:outerShdw blurRad="38100" dist="38100" dir="2700000" algn="tl">
                    <a:srgbClr val="000000">
                      <a:alpha val="43137"/>
                    </a:srgbClr>
                  </a:outerShdw>
                </a:effectLst>
                <a:ea typeface="+mj-ea"/>
                <a:cs typeface="Times New Roman" pitchFamily="18" charset="0"/>
              </a:rPr>
              <a:t> </a:t>
            </a:r>
            <a:r>
              <a:rPr lang="en-US" sz="4000" dirty="0" err="1">
                <a:solidFill>
                  <a:srgbClr val="FFFF00"/>
                </a:solidFill>
                <a:effectLst>
                  <a:outerShdw blurRad="38100" dist="38100" dir="2700000" algn="tl">
                    <a:srgbClr val="000000">
                      <a:alpha val="43137"/>
                    </a:srgbClr>
                  </a:outerShdw>
                </a:effectLst>
                <a:ea typeface="+mj-ea"/>
                <a:cs typeface="Times New Roman" pitchFamily="18" charset="0"/>
              </a:rPr>
              <a:t>Lễ</a:t>
            </a:r>
            <a:r>
              <a:rPr lang="en-US" sz="4000" dirty="0">
                <a:solidFill>
                  <a:srgbClr val="FFFF00"/>
                </a:solidFill>
                <a:effectLst>
                  <a:outerShdw blurRad="38100" dist="38100" dir="2700000" algn="tl">
                    <a:srgbClr val="000000">
                      <a:alpha val="43137"/>
                    </a:srgbClr>
                  </a:outerShdw>
                </a:effectLst>
                <a:ea typeface="+mj-ea"/>
                <a:cs typeface="Times New Roman" pitchFamily="18" charset="0"/>
              </a:rPr>
              <a:t> </a:t>
            </a:r>
            <a:r>
              <a:rPr lang="en-US" sz="4000" dirty="0" err="1">
                <a:solidFill>
                  <a:srgbClr val="FFFF00"/>
                </a:solidFill>
                <a:effectLst>
                  <a:outerShdw blurRad="38100" dist="38100" dir="2700000" algn="tl">
                    <a:srgbClr val="000000">
                      <a:alpha val="43137"/>
                    </a:srgbClr>
                  </a:outerShdw>
                </a:effectLst>
                <a:ea typeface="+mj-ea"/>
                <a:cs typeface="Times New Roman" pitchFamily="18" charset="0"/>
              </a:rPr>
              <a:t>Hiến</a:t>
            </a:r>
            <a:r>
              <a:rPr lang="en-US" sz="4000" dirty="0">
                <a:solidFill>
                  <a:srgbClr val="FFFF00"/>
                </a:solidFill>
                <a:effectLst>
                  <a:outerShdw blurRad="38100" dist="38100" dir="2700000" algn="tl">
                    <a:srgbClr val="000000">
                      <a:alpha val="43137"/>
                    </a:srgbClr>
                  </a:outerShdw>
                </a:effectLst>
                <a:ea typeface="+mj-ea"/>
                <a:cs typeface="Times New Roman" pitchFamily="18" charset="0"/>
              </a:rPr>
              <a:t> </a:t>
            </a:r>
            <a:r>
              <a:rPr lang="en-US" sz="4000" dirty="0" err="1">
                <a:solidFill>
                  <a:srgbClr val="FFFF00"/>
                </a:solidFill>
                <a:effectLst>
                  <a:outerShdw blurRad="38100" dist="38100" dir="2700000" algn="tl">
                    <a:srgbClr val="000000">
                      <a:alpha val="43137"/>
                    </a:srgbClr>
                  </a:outerShdw>
                </a:effectLst>
                <a:ea typeface="+mj-ea"/>
                <a:cs typeface="Times New Roman" pitchFamily="18" charset="0"/>
              </a:rPr>
              <a:t>Dâng</a:t>
            </a:r>
            <a:r>
              <a:rPr lang="en-US" sz="4400" dirty="0">
                <a:solidFill>
                  <a:prstClr val="white"/>
                </a:solidFill>
                <a:effectLst>
                  <a:outerShdw blurRad="38100" dist="38100" dir="2700000" algn="tl">
                    <a:srgbClr val="000000">
                      <a:alpha val="43137"/>
                    </a:srgbClr>
                  </a:outerShdw>
                </a:effectLst>
                <a:ea typeface="+mj-ea"/>
                <a:cs typeface="Times New Roman" pitchFamily="18" charset="0"/>
              </a:rPr>
              <a:t/>
            </a:r>
            <a:br>
              <a:rPr lang="en-US" sz="4400" dirty="0">
                <a:solidFill>
                  <a:prstClr val="white"/>
                </a:solidFill>
                <a:effectLst>
                  <a:outerShdw blurRad="38100" dist="38100" dir="2700000" algn="tl">
                    <a:srgbClr val="000000">
                      <a:alpha val="43137"/>
                    </a:srgbClr>
                  </a:outerShdw>
                </a:effectLst>
                <a:ea typeface="+mj-ea"/>
                <a:cs typeface="Times New Roman" pitchFamily="18" charset="0"/>
              </a:rPr>
            </a:br>
            <a:r>
              <a:rPr lang="en-US" sz="3200" i="1" dirty="0" err="1">
                <a:solidFill>
                  <a:prstClr val="white"/>
                </a:solidFill>
                <a:effectLst>
                  <a:outerShdw blurRad="38100" dist="38100" dir="2700000" algn="tl">
                    <a:srgbClr val="000000">
                      <a:alpha val="43137"/>
                    </a:srgbClr>
                  </a:outerShdw>
                </a:effectLst>
                <a:ea typeface="+mj-ea"/>
                <a:cs typeface="Times New Roman" pitchFamily="18" charset="0"/>
              </a:rPr>
              <a:t>Xuân</a:t>
            </a:r>
            <a:r>
              <a:rPr lang="en-US" sz="3200" i="1" dirty="0">
                <a:solidFill>
                  <a:prstClr val="white"/>
                </a:solidFill>
                <a:effectLst>
                  <a:outerShdw blurRad="38100" dist="38100" dir="2700000" algn="tl">
                    <a:srgbClr val="000000">
                      <a:alpha val="43137"/>
                    </a:srgbClr>
                  </a:outerShdw>
                </a:effectLst>
                <a:ea typeface="+mj-ea"/>
                <a:cs typeface="Times New Roman" pitchFamily="18" charset="0"/>
              </a:rPr>
              <a:t> </a:t>
            </a:r>
            <a:r>
              <a:rPr lang="en-US" sz="3200" i="1" dirty="0" err="1">
                <a:solidFill>
                  <a:prstClr val="white"/>
                </a:solidFill>
                <a:effectLst>
                  <a:outerShdw blurRad="38100" dist="38100" dir="2700000" algn="tl">
                    <a:srgbClr val="000000">
                      <a:alpha val="43137"/>
                    </a:srgbClr>
                  </a:outerShdw>
                </a:effectLst>
                <a:ea typeface="+mj-ea"/>
                <a:cs typeface="Times New Roman" pitchFamily="18" charset="0"/>
              </a:rPr>
              <a:t>Hoàng</a:t>
            </a:r>
            <a:endParaRPr lang="en-US" sz="4400" i="1" dirty="0">
              <a:solidFill>
                <a:prstClr val="white"/>
              </a:solidFill>
            </a:endParaRPr>
          </a:p>
        </p:txBody>
      </p:sp>
    </p:spTree>
    <p:extLst>
      <p:ext uri="{BB962C8B-B14F-4D97-AF65-F5344CB8AC3E}">
        <p14:creationId xmlns:p14="http://schemas.microsoft.com/office/powerpoint/2010/main" val="3805535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Con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dâng</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Ngài</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rượu</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nho</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bánh</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thơm</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công</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lao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vun</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trồng</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ngày</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đêm</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sớm</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hôm</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nắng</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mưa</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dãi</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dầu</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với</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nhọc</a:t>
            </a:r>
            <a:r>
              <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nhằn</a:t>
            </a:r>
            <a:r>
              <a:rPr lang="en-US" sz="6000" b="0"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endParaRPr lang="en-US" sz="5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5720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b="0" dirty="0">
                <a:solidFill>
                  <a:schemeClr val="bg1"/>
                </a:solidFill>
                <a:effectLst>
                  <a:outerShdw blurRad="38100" dist="38100" dir="2700000" algn="tl">
                    <a:srgbClr val="000000">
                      <a:alpha val="43137"/>
                    </a:srgbClr>
                  </a:outerShdw>
                </a:effectLst>
                <a:latin typeface="+mj-lt"/>
              </a:rPr>
              <a:t> </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Bao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nhiêu</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lành</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Ngài</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đã</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khấn</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ban,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chính</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tác</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thành</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để</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con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sống</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vui</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b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b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tri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ân</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Ngài</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con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ơi</a:t>
            </a:r>
            <a:r>
              <a:rPr lang="en-US" sz="56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vi-VN"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98312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Đây</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câu</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ca,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lời</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hoan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chúc</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tán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dương</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danh</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là</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chí</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tôn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trông</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xem</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lễ</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vật</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dâng</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tiến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của</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tâm</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hồn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thành</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tâm</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kính</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dâng</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5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đã</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xuống</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trần</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vì</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yêu</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thế</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nhân</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hy</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sinh</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thân</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mình</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để</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cứu</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chúng</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sinh</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dẫu</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bao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nhục</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hình</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vẫn</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yêu</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cùng</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vi-VN" sz="5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64251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0" u="sng" dirty="0">
                <a:solidFill>
                  <a:srgbClr val="FFFF00"/>
                </a:solidFill>
                <a:effectLst>
                  <a:outerShdw blurRad="38100" dist="38100" dir="2700000" algn="tl">
                    <a:srgbClr val="000000">
                      <a:alpha val="43137"/>
                    </a:srgbClr>
                  </a:outerShdw>
                </a:effectLst>
                <a:cs typeface="Times New Roman" pitchFamily="18" charset="0"/>
              </a:rPr>
              <a:t>:</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rPr>
              <a:t>Ephata! Hãy mở! Mở ra! Ephata! Hãy mở ra! Ephata! Ephata!</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44846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Con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theo</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Ngài</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một</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nhất</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tâm</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yêu</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vâng</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phục</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là</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trao</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hiến</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đi</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b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b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ước</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mong</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trọn</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vẹn</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của</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lễ</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hiến</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dâng</a:t>
            </a:r>
            <a:r>
              <a:rPr lang="en-US" sz="5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vi-VN" sz="5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578179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Đây</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câu</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ca,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lời</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hoan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chúc</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tán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dương</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danh</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Ngài</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là</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chí</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tôn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trông</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xem</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lễ</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vật</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dâng</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tiến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của</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tâm</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hồn</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thành</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tâm</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kính</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dâng</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04854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666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09350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077753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4354923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đến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7020658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607542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1411308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86088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sz="4800" b="0" dirty="0" smtClean="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rPr>
              <a:t>Lạy Chúa xin mở môi con ca ngợi tình thương của Ngài, Ngài ơi xin mở tai con nghe Lời hằng ban sức sống. Lạy Chúa xin hướng chân con lên đồi ngày xưa Canvê, nẻo đường Ngài đã đi qua, có Ngài con đâu lẻ </a:t>
            </a:r>
            <a:r>
              <a:rPr lang="vi-VN" sz="4800" dirty="0" smtClean="0">
                <a:solidFill>
                  <a:schemeClr val="bg1"/>
                </a:solidFill>
                <a:effectLst>
                  <a:outerShdw blurRad="38100" dist="38100" dir="2700000" algn="tl">
                    <a:srgbClr val="000000">
                      <a:alpha val="43137"/>
                    </a:srgbClr>
                  </a:outerShdw>
                </a:effectLst>
              </a:rPr>
              <a:t>loi</a:t>
            </a:r>
            <a:r>
              <a:rPr lang="en-US" sz="4800" dirty="0" smtClean="0">
                <a:solidFill>
                  <a:schemeClr val="bg1"/>
                </a:solidFill>
                <a:effectLst>
                  <a:outerShdw blurRad="38100" dist="38100" dir="2700000" algn="tl">
                    <a:srgbClr val="000000">
                      <a:alpha val="43137"/>
                    </a:srgbClr>
                  </a:outerShdw>
                </a:effectLst>
              </a:rPr>
              <a:t>.</a:t>
            </a:r>
            <a:endParaRPr lang="vi-VN"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5981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4087587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dirty="0">
                <a:solidFill>
                  <a:srgbClr val="FFFF00"/>
                </a:solidFill>
                <a:effectLst>
                  <a:outerShdw blurRad="38100" dist="38100" dir="2700000" algn="tl">
                    <a:srgbClr val="000000">
                      <a:alpha val="43137"/>
                    </a:srgbClr>
                  </a:outerShdw>
                </a:effectLst>
                <a:cs typeface="Times New Roman" pitchFamily="18" charset="0"/>
              </a:rPr>
              <a:t>TỰ TÌNH</a:t>
            </a:r>
            <a:br>
              <a:rPr lang="en-US" sz="6600" dirty="0">
                <a:solidFill>
                  <a:srgbClr val="FFFF00"/>
                </a:solidFill>
                <a:effectLst>
                  <a:outerShdw blurRad="38100" dist="38100" dir="2700000" algn="tl">
                    <a:srgbClr val="000000">
                      <a:alpha val="43137"/>
                    </a:srgbClr>
                  </a:outerShdw>
                </a:effectLst>
                <a:cs typeface="Times New Roman" pitchFamily="18" charset="0"/>
              </a:rPr>
            </a:br>
            <a:r>
              <a:rPr lang="en-US" sz="4800" i="1" dirty="0">
                <a:solidFill>
                  <a:schemeClr val="bg1"/>
                </a:solidFill>
                <a:effectLst>
                  <a:outerShdw blurRad="38100" dist="38100" dir="2700000" algn="tl">
                    <a:srgbClr val="000000">
                      <a:alpha val="43137"/>
                    </a:srgbClr>
                  </a:outerShdw>
                </a:effectLst>
                <a:cs typeface="Times New Roman" pitchFamily="18" charset="0"/>
              </a:rPr>
              <a:t>M. </a:t>
            </a:r>
            <a:r>
              <a:rPr lang="en-US" sz="4800" i="1" dirty="0" err="1">
                <a:solidFill>
                  <a:schemeClr val="bg1"/>
                </a:solidFill>
                <a:effectLst>
                  <a:outerShdw blurRad="38100" dist="38100" dir="2700000" algn="tl">
                    <a:srgbClr val="000000">
                      <a:alpha val="43137"/>
                    </a:srgbClr>
                  </a:outerShdw>
                </a:effectLst>
                <a:cs typeface="Times New Roman" pitchFamily="18" charset="0"/>
              </a:rPr>
              <a:t>Tigon</a:t>
            </a:r>
            <a:endParaRPr lang="vi-VN" sz="3200" b="0"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0" u="sng" dirty="0">
                <a:solidFill>
                  <a:srgbClr val="FFFF00"/>
                </a:solidFill>
                <a:effectLst>
                  <a:outerShdw blurRad="38100" dist="38100" dir="2700000" algn="tl">
                    <a:srgbClr val="000000">
                      <a:alpha val="43137"/>
                    </a:srgbClr>
                  </a:outerShdw>
                </a:effectLst>
                <a:cs typeface="Times New Roman" pitchFamily="18" charset="0"/>
              </a:rPr>
              <a:t>Tk1:</a:t>
            </a:r>
            <a:r>
              <a:rPr lang="en-US" sz="4600" b="0" dirty="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Chúa biết thân con mọn hèn mỏng manh yếu đuối vương vấn bao bụi trần, xa rời tình Cha chí nhân đôi lúc con ơ hờ, mặc cho Ngài mãi mong chờ đường trần lạc bước hoen nhơ Ngài vẫn xót thương vô  bờ.</a:t>
            </a:r>
            <a:endParaRPr lang="vi-VN"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0" u="sng" dirty="0">
                <a:solidFill>
                  <a:srgbClr val="FFFF00"/>
                </a:solidFill>
                <a:effectLst>
                  <a:outerShdw blurRad="38100" dist="38100" dir="2700000" algn="tl">
                    <a:srgbClr val="000000">
                      <a:alpha val="43137"/>
                    </a:srgbClr>
                  </a:outerShdw>
                </a:effectLst>
                <a:cs typeface="Times New Roman" pitchFamily="18" charset="0"/>
              </a:rPr>
              <a:t>:</a:t>
            </a:r>
            <a:r>
              <a:rPr lang="en-US" sz="5000" b="0" dirty="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effectLst>
                  <a:outerShdw blurRad="38100" dist="38100" dir="2700000" algn="tl">
                    <a:srgbClr val="000000">
                      <a:alpha val="43137"/>
                    </a:srgbClr>
                  </a:outerShdw>
                </a:effectLst>
                <a:cs typeface="Times New Roman" panose="02020603050405020304" pitchFamily="18" charset="0"/>
              </a:rPr>
              <a:t>Tình yêu là thế đó! Ngài vẫn yêu con  mãi thôi, bàn tay Ngài dẫn  lối đưa  con về nơi bến yêu muôn đời. Dẫu có lúc bụi đường làm con tơ vương, lạc hướng chỉ nơi  Chúa, chốn con tựa nương.</a:t>
            </a:r>
            <a:endParaRPr lang="vi-VN" sz="5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0" u="sng" dirty="0">
                <a:solidFill>
                  <a:srgbClr val="FFFF00"/>
                </a:solidFill>
                <a:effectLst>
                  <a:outerShdw blurRad="38100" dist="38100" dir="2700000" algn="tl">
                    <a:srgbClr val="000000">
                      <a:alpha val="43137"/>
                    </a:srgbClr>
                  </a:outerShdw>
                </a:effectLst>
                <a:cs typeface="Times New Roman" pitchFamily="18" charset="0"/>
              </a:rPr>
              <a:t>Tk2:</a:t>
            </a:r>
            <a:r>
              <a:rPr lang="en-US" sz="4600" b="0" dirty="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anose="02020603050405020304" pitchFamily="18" charset="0"/>
              </a:rPr>
              <a:t>Chúa hỡi, con đây đường  đời nhiều phen vấp ngã vui sống trong xa hoa quên tình Ngài luôn thứ tha. Đôi lúc con nghi ngờ niềm  tin đã khuất xa mờ, tình  yêu Thiên Chúa ươm mơ, Ngài  nâng bước chân dại  khờ.</a:t>
            </a:r>
            <a:endParaRPr lang="vi-VN"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67421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0" u="sng" dirty="0">
                <a:solidFill>
                  <a:srgbClr val="FFFF00"/>
                </a:solidFill>
                <a:effectLst>
                  <a:outerShdw blurRad="38100" dist="38100" dir="2700000" algn="tl">
                    <a:srgbClr val="000000">
                      <a:alpha val="43137"/>
                    </a:srgbClr>
                  </a:outerShdw>
                </a:effectLst>
                <a:cs typeface="Times New Roman" pitchFamily="18" charset="0"/>
              </a:rPr>
              <a:t>:</a:t>
            </a:r>
            <a:r>
              <a:rPr lang="en-US" sz="5000" b="0" dirty="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effectLst>
                  <a:outerShdw blurRad="38100" dist="38100" dir="2700000" algn="tl">
                    <a:srgbClr val="000000">
                      <a:alpha val="43137"/>
                    </a:srgbClr>
                  </a:outerShdw>
                </a:effectLst>
                <a:cs typeface="Times New Roman" panose="02020603050405020304" pitchFamily="18" charset="0"/>
              </a:rPr>
              <a:t>Tình yêu là thế đó! Ngài vẫn yêu con  mãi thôi, bàn tay Ngài dẫn  lối đưa  con về nơi bến yêu muôn đời. Dẫu có lúc bụi đường làm con tơ vương, lạc hướng chỉ nơi  Chúa, chốn con tựa nương.</a:t>
            </a:r>
            <a:endParaRPr lang="vi-VN" sz="5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448730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0" u="sng" dirty="0">
                <a:solidFill>
                  <a:srgbClr val="FFFF00"/>
                </a:solidFill>
                <a:effectLst>
                  <a:outerShdw blurRad="38100" dist="38100" dir="2700000" algn="tl">
                    <a:srgbClr val="000000">
                      <a:alpha val="43137"/>
                    </a:srgbClr>
                  </a:outerShdw>
                </a:effectLst>
                <a:cs typeface="Times New Roman" pitchFamily="18" charset="0"/>
              </a:rPr>
              <a:t>Tk3:</a:t>
            </a:r>
            <a:r>
              <a:rPr lang="en-US" sz="4600" b="0" dirty="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anose="02020603050405020304" pitchFamily="18" charset="0"/>
              </a:rPr>
              <a:t>Chúa đã yêu con bằng một tình yêu chung thủy, nhưng trái tim con đây chưa trọn vẹn hay đổi thay. Con muốn dâng cho Ngài tình con dù có non dại, Ngài luôn ủ ấp tim con, nguyện yêu Chúa mãi vuông tròn.</a:t>
            </a:r>
            <a:endParaRPr lang="vi-VN"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72893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0" u="sng" dirty="0">
                <a:solidFill>
                  <a:srgbClr val="FFFF00"/>
                </a:solidFill>
                <a:effectLst>
                  <a:outerShdw blurRad="38100" dist="38100" dir="2700000" algn="tl">
                    <a:srgbClr val="000000">
                      <a:alpha val="43137"/>
                    </a:srgbClr>
                  </a:outerShdw>
                </a:effectLst>
                <a:cs typeface="Times New Roman" pitchFamily="18" charset="0"/>
              </a:rPr>
              <a:t>:</a:t>
            </a:r>
            <a:r>
              <a:rPr lang="en-US" sz="5000" b="0" dirty="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effectLst>
                  <a:outerShdw blurRad="38100" dist="38100" dir="2700000" algn="tl">
                    <a:srgbClr val="000000">
                      <a:alpha val="43137"/>
                    </a:srgbClr>
                  </a:outerShdw>
                </a:effectLst>
                <a:cs typeface="Times New Roman" panose="02020603050405020304" pitchFamily="18" charset="0"/>
              </a:rPr>
              <a:t>Tình yêu là thế đó! Ngài vẫn yêu con  mãi thôi, bàn tay Ngài dẫn  lối đưa  con về nơi bến yêu muôn đời. Dẫu có lúc bụi đường làm con tơ vương, lạc hướng chỉ nơi  Chúa, chốn con tựa nương.</a:t>
            </a:r>
            <a:endParaRPr lang="vi-VN" sz="5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448730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4087587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54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6600" b="0" dirty="0">
                <a:solidFill>
                  <a:srgbClr val="FFFF00"/>
                </a:solidFill>
                <a:effectLst>
                  <a:outerShdw blurRad="38100" dist="38100" dir="2700000" algn="tl">
                    <a:srgbClr val="000000">
                      <a:alpha val="43137"/>
                    </a:srgbClr>
                  </a:outerShdw>
                </a:effectLst>
                <a:latin typeface="+mj-lt"/>
                <a:cs typeface="Times New Roman" pitchFamily="18" charset="0"/>
              </a:rPr>
              <a:t>Đừng </a:t>
            </a:r>
            <a:r>
              <a:rPr lang="vi-VN" sz="6600" b="0" dirty="0" smtClean="0">
                <a:solidFill>
                  <a:srgbClr val="FFFF00"/>
                </a:solidFill>
                <a:effectLst>
                  <a:outerShdw blurRad="38100" dist="38100" dir="2700000" algn="tl">
                    <a:srgbClr val="000000">
                      <a:alpha val="43137"/>
                    </a:srgbClr>
                  </a:outerShdw>
                </a:effectLst>
                <a:latin typeface="+mj-lt"/>
                <a:cs typeface="Times New Roman" pitchFamily="18" charset="0"/>
              </a:rPr>
              <a:t>Xét Đoán</a:t>
            </a:r>
            <a:r>
              <a:rPr lang="en-US" sz="66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vi-VN" sz="6600" b="0" dirty="0" smtClean="0">
                <a:solidFill>
                  <a:srgbClr val="FFFF00"/>
                </a:solidFill>
                <a:effectLst>
                  <a:outerShdw blurRad="38100" dist="38100" dir="2700000" algn="tl">
                    <a:srgbClr val="000000">
                      <a:alpha val="43137"/>
                    </a:srgbClr>
                  </a:outerShdw>
                </a:effectLst>
                <a:latin typeface="+mj-lt"/>
                <a:cs typeface="Times New Roman" pitchFamily="18" charset="0"/>
              </a:rPr>
              <a:t>(Lc</a:t>
            </a:r>
            <a:r>
              <a:rPr lang="vi-VN"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vi-VN" sz="6600" b="0" dirty="0" smtClean="0">
                <a:solidFill>
                  <a:srgbClr val="FFFF00"/>
                </a:solidFill>
                <a:effectLst>
                  <a:outerShdw blurRad="38100" dist="38100" dir="2700000" algn="tl">
                    <a:srgbClr val="000000">
                      <a:alpha val="43137"/>
                    </a:srgbClr>
                  </a:outerShdw>
                </a:effectLst>
                <a:latin typeface="+mj-lt"/>
                <a:cs typeface="Times New Roman" pitchFamily="18" charset="0"/>
              </a:rPr>
              <a:t>6) </a:t>
            </a:r>
            <a:r>
              <a:rPr lang="en-US" sz="6600" b="0" dirty="0" smtClean="0">
                <a:solidFill>
                  <a:schemeClr val="bg1"/>
                </a:solidFill>
                <a:effectLst>
                  <a:outerShdw blurRad="38100" dist="38100" dir="2700000" algn="tl">
                    <a:srgbClr val="000000">
                      <a:alpha val="43137"/>
                    </a:srgbClr>
                  </a:outerShdw>
                </a:effectLst>
                <a:latin typeface="+mj-lt"/>
                <a:cs typeface="Times New Roman" pitchFamily="18" charset="0"/>
              </a:rPr>
              <a:t/>
            </a:r>
            <a:br>
              <a:rPr lang="en-US" sz="6600" b="0" dirty="0" smtClean="0">
                <a:solidFill>
                  <a:schemeClr val="bg1"/>
                </a:solidFill>
                <a:effectLst>
                  <a:outerShdw blurRad="38100" dist="38100" dir="2700000" algn="tl">
                    <a:srgbClr val="000000">
                      <a:alpha val="43137"/>
                    </a:srgbClr>
                  </a:outerShdw>
                </a:effectLst>
                <a:latin typeface="+mj-lt"/>
                <a:cs typeface="Times New Roman" pitchFamily="18" charset="0"/>
              </a:rPr>
            </a:br>
            <a:r>
              <a:rPr lang="vi-VN" sz="4000" b="0" i="1" dirty="0" smtClean="0">
                <a:solidFill>
                  <a:schemeClr val="bg1"/>
                </a:solidFill>
                <a:effectLst>
                  <a:outerShdw blurRad="38100" dist="38100" dir="2700000" algn="tl">
                    <a:srgbClr val="000000">
                      <a:alpha val="43137"/>
                    </a:srgbClr>
                  </a:outerShdw>
                </a:effectLst>
                <a:latin typeface="+mj-lt"/>
                <a:cs typeface="Times New Roman" pitchFamily="18" charset="0"/>
              </a:rPr>
              <a:t>Huỳnh </a:t>
            </a:r>
            <a:r>
              <a:rPr lang="vi-VN" sz="4000" b="0" i="1" dirty="0">
                <a:solidFill>
                  <a:schemeClr val="bg1"/>
                </a:solidFill>
                <a:effectLst>
                  <a:outerShdw blurRad="38100" dist="38100" dir="2700000" algn="tl">
                    <a:srgbClr val="000000">
                      <a:alpha val="43137"/>
                    </a:srgbClr>
                  </a:outerShdw>
                </a:effectLst>
                <a:latin typeface="+mj-lt"/>
                <a:cs typeface="Times New Roman" pitchFamily="18" charset="0"/>
              </a:rPr>
              <a:t>Minh Kỳ &amp; Đinh Công Huỳnh.</a:t>
            </a:r>
            <a:endParaRPr lang="vi-VN" sz="24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780272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0" u="sng" dirty="0">
                <a:solidFill>
                  <a:srgbClr val="FFFF00"/>
                </a:solidFill>
                <a:effectLst>
                  <a:outerShdw blurRad="38100" dist="38100" dir="2700000" algn="tl">
                    <a:srgbClr val="000000">
                      <a:alpha val="43137"/>
                    </a:srgbClr>
                  </a:outerShdw>
                </a:effectLst>
                <a:cs typeface="Times New Roman" pitchFamily="18" charset="0"/>
              </a:rPr>
              <a:t>:</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rPr>
              <a:t>Ephata! Hãy mở! Mở ra! Ephata! Hãy mở ra! Ephata! Ephata!</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71211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 xem quả thì biết cây, cây tươi tốt thì sinh trái tốt. Hãy kiểm điểm mình trước đi, chớ mau vội kết án anh em.</a:t>
            </a:r>
            <a:endParaRPr lang="vi-VN"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12622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smtClean="0">
                <a:solidFill>
                  <a:schemeClr val="bg1"/>
                </a:solidFill>
                <a:effectLst>
                  <a:outerShdw blurRad="38100" dist="38100" dir="2700000" algn="tl">
                    <a:srgbClr val="000000">
                      <a:alpha val="43137"/>
                    </a:srgbClr>
                  </a:outerShdw>
                </a:effectLst>
                <a:latin typeface="+mj-lt"/>
                <a:cs typeface="Times New Roman" pitchFamily="18" charset="0"/>
              </a:rPr>
              <a:t>Đời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con lỗi lầm lại </a:t>
            </a:r>
            <a:r>
              <a:rPr lang="vi-VN" sz="6000" b="0" dirty="0" smtClean="0">
                <a:solidFill>
                  <a:schemeClr val="bg1"/>
                </a:solidFill>
                <a:effectLst>
                  <a:outerShdw blurRad="38100" dist="38100" dir="2700000" algn="tl">
                    <a:srgbClr val="000000">
                      <a:alpha val="43137"/>
                    </a:srgbClr>
                  </a:outerShdw>
                </a:effectLst>
                <a:latin typeface="+mj-lt"/>
                <a:cs typeface="Times New Roman" pitchFamily="18" charset="0"/>
              </a:rPr>
              <a:t>không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sửa sai chê bai người khác. Để ý khuyết điểm người khác hơn là sửa lỗi chính mình. </a:t>
            </a:r>
          </a:p>
        </p:txBody>
      </p:sp>
    </p:spTree>
    <p:extLst>
      <p:ext uri="{BB962C8B-B14F-4D97-AF65-F5344CB8AC3E}">
        <p14:creationId xmlns:p14="http://schemas.microsoft.com/office/powerpoint/2010/main" val="35880368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2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2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Đà trong mắt mình làm ngơ cứ lo soi xét mắt người. Mãi sống giả hình thường hay khắt khe sai trái của người.</a:t>
            </a:r>
          </a:p>
        </p:txBody>
      </p:sp>
    </p:spTree>
    <p:extLst>
      <p:ext uri="{BB962C8B-B14F-4D97-AF65-F5344CB8AC3E}">
        <p14:creationId xmlns:p14="http://schemas.microsoft.com/office/powerpoint/2010/main" val="2821701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a:solidFill>
                  <a:srgbClr val="FFFF00"/>
                </a:solidFill>
                <a:latin typeface="+mj-lt"/>
                <a:cs typeface="Times New Roman" pitchFamily="18" charset="0"/>
              </a:rPr>
              <a:t>Đk</a:t>
            </a:r>
            <a:r>
              <a:rPr lang="en-US" sz="6000" b="0" u="sng" dirty="0">
                <a:solidFill>
                  <a:srgbClr val="FFFF00"/>
                </a:solidFill>
                <a:latin typeface="+mj-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 xem quả thì biết cây, cây tươi tốt thì sinh trái tốt. Hãy kiểm điểm mình trước đi, chớ mau vội kết án anh em.</a:t>
            </a:r>
            <a:endParaRPr lang="vi-VN"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45367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Bình an đích thực là khi chính con tu thân sửa tính. tự biết sửa mình kìm hãm trong mọi lời nói việc làm.</a:t>
            </a:r>
          </a:p>
        </p:txBody>
      </p:sp>
    </p:spTree>
    <p:extLst>
      <p:ext uri="{BB962C8B-B14F-4D97-AF65-F5344CB8AC3E}">
        <p14:creationId xmlns:p14="http://schemas.microsoft.com/office/powerpoint/2010/main" val="3773790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2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Bình an đích thực là nghiêm khắc hơn lối sống của mình. Tương lai hiện tại là do chính con biết sống chân thành.</a:t>
            </a:r>
          </a:p>
        </p:txBody>
      </p:sp>
    </p:spTree>
    <p:extLst>
      <p:ext uri="{BB962C8B-B14F-4D97-AF65-F5344CB8AC3E}">
        <p14:creationId xmlns:p14="http://schemas.microsoft.com/office/powerpoint/2010/main" val="3326840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 xem quả thì biết cây, cây tươi tốt thì sinh trái tốt. Hãy kiểm điểm mình trước đi, chớ mau vội kết án anh em.</a:t>
            </a:r>
            <a:endParaRPr lang="vi-VN"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45367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vi-VN" sz="60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a:t>
            </a:r>
            <a:r>
              <a:rPr lang="vi-VN"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không thấy được làm sao biết đi theo con đường sáng. Nguyện Chúa chỉ đường mở trí soi lòng vượt những yếu hèn.</a:t>
            </a:r>
          </a:p>
        </p:txBody>
      </p:sp>
    </p:spTree>
    <p:extLst>
      <p:ext uri="{BB962C8B-B14F-4D97-AF65-F5344CB8AC3E}">
        <p14:creationId xmlns:p14="http://schemas.microsoft.com/office/powerpoint/2010/main" val="40121559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Nhận</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ra</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chính</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mình</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và</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xa</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lánh</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bao</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ganh</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ghét</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nhỏ</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mọn</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Cho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nhau</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chân</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và</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luôn</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mến</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trong</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thật</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0235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 xem quả thì biết cây, cây tươi tốt thì sinh trái tốt. Hãy kiểm điểm mình trước đi, chớ mau vội kết án anh em.</a:t>
            </a:r>
          </a:p>
        </p:txBody>
      </p:sp>
    </p:spTree>
    <p:extLst>
      <p:ext uri="{BB962C8B-B14F-4D97-AF65-F5344CB8AC3E}">
        <p14:creationId xmlns:p14="http://schemas.microsoft.com/office/powerpoint/2010/main" val="3445367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8982465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21932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4087587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48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48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48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48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0" dirty="0" err="1">
                <a:solidFill>
                  <a:srgbClr val="FFFF00"/>
                </a:solidFill>
                <a:effectLst>
                  <a:outerShdw blurRad="38100" dist="38100" dir="2700000" algn="tl">
                    <a:srgbClr val="000000">
                      <a:alpha val="43137"/>
                    </a:srgbClr>
                  </a:outerShdw>
                </a:effectLst>
                <a:latin typeface="+mj-lt"/>
                <a:cs typeface="Times New Roman" pitchFamily="18" charset="0"/>
              </a:rPr>
              <a:t>Bài</a:t>
            </a:r>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 Ca </a:t>
            </a:r>
            <a:r>
              <a:rPr lang="en-US" sz="6000" b="0"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dirty="0" err="1">
                <a:solidFill>
                  <a:srgbClr val="FFFF00"/>
                </a:solidFill>
                <a:effectLst>
                  <a:outerShdw blurRad="38100" dist="38100" dir="2700000" algn="tl">
                    <a:srgbClr val="000000">
                      <a:alpha val="43137"/>
                    </a:srgbClr>
                  </a:outerShdw>
                </a:effectLst>
                <a:latin typeface="+mj-lt"/>
                <a:cs typeface="Times New Roman" pitchFamily="18" charset="0"/>
              </a:rPr>
              <a:t>Mẹ</a:t>
            </a:r>
            <a:r>
              <a:rPr lang="en-US" sz="72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4800" b="0" i="1" dirty="0" err="1">
                <a:solidFill>
                  <a:schemeClr val="bg1"/>
                </a:solidFill>
                <a:effectLst>
                  <a:outerShdw blurRad="38100" dist="38100" dir="2700000" algn="tl">
                    <a:srgbClr val="000000">
                      <a:alpha val="43137"/>
                    </a:srgbClr>
                  </a:outerShdw>
                </a:effectLst>
                <a:latin typeface="+mj-lt"/>
                <a:cs typeface="Times New Roman" pitchFamily="18" charset="0"/>
              </a:rPr>
              <a:t>Lm</a:t>
            </a:r>
            <a:r>
              <a:rPr lang="en-US" sz="4800" b="0" i="1" dirty="0">
                <a:solidFill>
                  <a:schemeClr val="bg1"/>
                </a:solidFill>
                <a:effectLst>
                  <a:outerShdw blurRad="38100" dist="38100" dir="2700000" algn="tl">
                    <a:srgbClr val="000000">
                      <a:alpha val="43137"/>
                    </a:srgbClr>
                  </a:outerShdw>
                </a:effectLst>
                <a:latin typeface="+mj-lt"/>
                <a:cs typeface="Times New Roman" pitchFamily="18" charset="0"/>
              </a:rPr>
              <a:t>. Kim Long</a:t>
            </a:r>
            <a:endParaRPr lang="vi-VN" sz="48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6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6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6600" b="0" dirty="0">
                <a:solidFill>
                  <a:schemeClr val="bg1"/>
                </a:solidFill>
                <a:effectLst>
                  <a:outerShdw blurRad="38100" dist="38100" dir="2700000" algn="tl">
                    <a:srgbClr val="000000">
                      <a:alpha val="43137"/>
                    </a:srgbClr>
                  </a:outerShdw>
                </a:effectLst>
                <a:latin typeface="+mj-lt"/>
              </a:rPr>
              <a:t>Thành tâm dâng bài ca yêu mến lên Mẹ trên trời. Mẹ ơi cho hồn con vui sống bên Mẹ muôn đời.</a:t>
            </a:r>
            <a:endParaRPr lang="vi-VN" sz="66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a:solidFill>
                  <a:schemeClr val="bg1"/>
                </a:solidFill>
                <a:effectLst>
                  <a:outerShdw blurRad="38100" dist="38100" dir="2700000" algn="tl">
                    <a:srgbClr val="000000">
                      <a:alpha val="43137"/>
                    </a:srgbClr>
                  </a:outerShdw>
                </a:effectLst>
                <a:latin typeface="+mj-lt"/>
              </a:rPr>
              <a:t> Khúc ca dâng tiến Mẹ ngát bay tựa hương trầm. Lời ca còn vang vang, hoà ý thơ trìu mến.</a:t>
            </a:r>
            <a:endParaRPr lang="vi-VN"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66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6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6600" b="0" dirty="0">
                <a:solidFill>
                  <a:schemeClr val="bg1"/>
                </a:solidFill>
                <a:effectLst>
                  <a:outerShdw blurRad="38100" dist="38100" dir="2700000" algn="tl">
                    <a:srgbClr val="000000">
                      <a:alpha val="43137"/>
                    </a:srgbClr>
                  </a:outerShdw>
                </a:effectLst>
                <a:latin typeface="+mj-lt"/>
              </a:rPr>
              <a:t>Thành tâm dâng bài ca yêu mến lên Mẹ trên trời. Mẹ ơi cho hồn con vui sống bên Mẹ muôn đời.</a:t>
            </a:r>
            <a:endParaRPr lang="vi-VN" sz="66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17507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4087587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2000</Words>
  <Application>Microsoft Office PowerPoint</Application>
  <PresentationFormat>On-screen Show (16:9)</PresentationFormat>
  <Paragraphs>126</Paragraphs>
  <Slides>96</Slides>
  <Notes>12</Notes>
  <HiddenSlides>0</HiddenSlides>
  <MMClips>0</MMClips>
  <ScaleCrop>false</ScaleCrop>
  <HeadingPairs>
    <vt:vector size="4" baseType="variant">
      <vt:variant>
        <vt:lpstr>Theme</vt:lpstr>
      </vt:variant>
      <vt:variant>
        <vt:i4>24</vt:i4>
      </vt:variant>
      <vt:variant>
        <vt:lpstr>Slide Titles</vt:lpstr>
      </vt:variant>
      <vt:variant>
        <vt:i4>96</vt:i4>
      </vt:variant>
    </vt:vector>
  </HeadingPairs>
  <TitlesOfParts>
    <vt:vector size="120" baseType="lpstr">
      <vt:lpstr>Office Theme</vt:lpstr>
      <vt:lpstr>3_Office Theme</vt:lpstr>
      <vt:lpstr>5_Office Theme</vt:lpstr>
      <vt:lpstr>2_Office Theme</vt:lpstr>
      <vt:lpstr>4_Office Theme</vt:lpstr>
      <vt:lpstr>6_Office Theme</vt:lpstr>
      <vt:lpstr>9_Office Theme</vt:lpstr>
      <vt:lpstr>37_Default Design</vt:lpstr>
      <vt:lpstr>7_Office Theme</vt:lpstr>
      <vt:lpstr>10_Office Theme</vt:lpstr>
      <vt:lpstr>11_Office Theme</vt:lpstr>
      <vt:lpstr>36_Default Design</vt:lpstr>
      <vt:lpstr>14_Office Theme</vt:lpstr>
      <vt:lpstr>15_Office Theme</vt:lpstr>
      <vt:lpstr>38_Default Design</vt:lpstr>
      <vt:lpstr>16_Office Theme</vt:lpstr>
      <vt:lpstr>17_Office Theme</vt:lpstr>
      <vt:lpstr>13_Office Theme</vt:lpstr>
      <vt:lpstr>18_Office Theme</vt:lpstr>
      <vt:lpstr>19_Office Theme</vt:lpstr>
      <vt:lpstr>20_Office Theme</vt:lpstr>
      <vt:lpstr>21_Office Theme</vt:lpstr>
      <vt:lpstr>1_Office Theme</vt:lpstr>
      <vt:lpstr>8_Office Theme</vt:lpstr>
      <vt:lpstr>PowerPoint Presentation</vt:lpstr>
      <vt:lpstr>Ca Nhập Lễ EPHATA Thành Tâm</vt:lpstr>
      <vt:lpstr>Tk1: Lạy Chúa xin mở mắt con biết nhìn kỳ công của Ngài, trời xanh tinh tú long lanh hoa ngàn cùng muôn muông thú. Đồi kia ai đắp lên non sông dài trùng dương mênh mông, biết rằng Ngài đã thương con, thế mà con đâu có hay</vt:lpstr>
      <vt:lpstr>Đk: Ephata! Hãy mở! Mở ra! Ephata! Hãy mở ra! Ephata! Ephata!</vt:lpstr>
      <vt:lpstr>Tk2: Lạy Chúa xin mở tay con nối liền vòng tay kẻ nghèo, tình thương dâng hiến nơi nơi cho người đời vương tăm tối. Bạn ơi xin mở đôi tay đón về người thân cô thế, chính Ngài, Ngài đến thăm anh, thế mà anh đâu có hay.</vt:lpstr>
      <vt:lpstr>Đk: Ephata! Hãy mở! Mở ra! Ephata! Hãy mở ra! Ephata! Ephata!</vt:lpstr>
      <vt:lpstr>Tk3: Lạy Chúa xin mở môi con ca ngợi tình thương của Ngài, Ngài ơi xin mở tai con nghe Lời hằng ban sức sống. Lạy Chúa xin hướng chân con lên đồi ngày xưa Canvê, nẻo đường Ngài đã đi qua, có Ngài con đâu lẻ loi.</vt:lpstr>
      <vt:lpstr>Đk: Ephata! Hãy mở! Mở ra! Ephata! Hãy mở ra! Ephata! Ephata!</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Đk: Lạy Chúa được tạ ơn Chúa thực thú vị thay.</vt:lpstr>
      <vt:lpstr>Tk1: Ôi thú vị thay được tạ ơn Chúa được mừng hát danh Ngài lạy Đấng tối cao, từ bình minh tuyên xưng kỳ công của Ngài, suốt đêm trường quảng bá lòng Ngài tín trung.</vt:lpstr>
      <vt:lpstr>Đk: Lạy Chúa được tạ ơn Chúa thực thú vị thay.</vt:lpstr>
      <vt:lpstr>Tk2: Như khóm dừa xanh này người công chính, như hương bá vươn mình từ núi Ly-băng, được trồng lên ngay trong nhà của Chúa Trời, giữa khuôn vườn ở trước đền thờ Chúa ta. </vt:lpstr>
      <vt:lpstr>Đk: Lạy Chúa được tạ ơn Chúa thực thú vị thay.</vt:lpstr>
      <vt:lpstr>Tk3: Tuy đã già nhưng còn trổ hoa trái, thân cây vẫn căng đầy nhựa sống xanh tươi, để truyền rao nơi nơi Ngài luôn chính trực núi ẩn mình bởi Chúa Ngài chẳng bất công. </vt:lpstr>
      <vt:lpstr>Đk: Lạy Chúa được tạ ơn Chúa thực thú vị thay.</vt:lpstr>
      <vt:lpstr>PowerPoint Presentation</vt:lpstr>
      <vt:lpstr>Alleluia-alleluia: Anh em hãy chiếu sáng như những vì sao giữa thế gian và làm sáng tỏ lời baon sự sống.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xin dâng Ngài rượu nho bánh thơm, công lao vun trồng ngày đêm sớm hôm, nắng mưa dãi dầu, với muôn nhọc nhằn.</vt:lpstr>
      <vt:lpstr>***:  Bao nhiêu ơn lành Ngài đã khấn ban, chính Chúa tác thành để con sống vui,  xin tri ân Ngài đời con Chúa ơi. </vt:lpstr>
      <vt:lpstr>ĐK: Đây muôn câu ca, muôn lời hoan chúc tán dương danh Ngài là Chúa chí tôn, xin thương trông xem lễ vật dâng tiến của muôn tâm hồn thành tâm kính dâng. </vt:lpstr>
      <vt:lpstr>Tk2: Chúa đã xuống trần vì yêu thế nhân hy sinh thân mình để cứu chúng sinh, dẫu bao nhục hình vẫn yêu đến cùng, </vt:lpstr>
      <vt:lpstr>***: Con xin theo Ngài một đời nhất tâm, yêu thương vâng phục là trao hiến đi,  ước mong trọn vẹn của lễ hiến dâng. </vt:lpstr>
      <vt:lpstr>ĐK: Đây muôn câu ca, muôn lời hoan chúc tán dương danh Ngài là Chúa chí tôn, xin thương trông xem lễ vật dâng tiến của muôn tâm hồn thành tâm kính dâng.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TỰ TÌNH M. Tigon</vt:lpstr>
      <vt:lpstr>Tk1: Chúa biết thân con mọn hèn mỏng manh yếu đuối vương vấn bao bụi trần, xa rời tình Cha chí nhân đôi lúc con ơ hờ, mặc cho Ngài mãi mong chờ đường trần lạc bước hoen nhơ Ngài vẫn xót thương vô  bờ.</vt:lpstr>
      <vt:lpstr>Đk: Tình yêu là thế đó! Ngài vẫn yêu con  mãi thôi, bàn tay Ngài dẫn  lối đưa  con về nơi bến yêu muôn đời. Dẫu có lúc bụi đường làm con tơ vương, lạc hướng chỉ nơi  Chúa, chốn con tựa nương.</vt:lpstr>
      <vt:lpstr>Tk2: Chúa hỡi, con đây đường  đời nhiều phen vấp ngã vui sống trong xa hoa quên tình Ngài luôn thứ tha. Đôi lúc con nghi ngờ niềm  tin đã khuất xa mờ, tình  yêu Thiên Chúa ươm mơ, Ngài  nâng bước chân dại  khờ.</vt:lpstr>
      <vt:lpstr>Đk: Tình yêu là thế đó! Ngài vẫn yêu con  mãi thôi, bàn tay Ngài dẫn  lối đưa  con về nơi bến yêu muôn đời. Dẫu có lúc bụi đường làm con tơ vương, lạc hướng chỉ nơi  Chúa, chốn con tựa nương.</vt:lpstr>
      <vt:lpstr>Tk3: Chúa đã yêu con bằng một tình yêu chung thủy, nhưng trái tim con đây chưa trọn vẹn hay đổi thay. Con muốn dâng cho Ngài tình con dù có non dại, Ngài luôn ủ ấp tim con, nguyện yêu Chúa mãi vuông tròn.</vt:lpstr>
      <vt:lpstr>Đk: Tình yêu là thế đó! Ngài vẫn yêu con  mãi thôi, bàn tay Ngài dẫn  lối đưa  con về nơi bến yêu muôn đời. Dẫu có lúc bụi đường làm con tơ vương, lạc hướng chỉ nơi  Chúa, chốn con tựa nương.</vt:lpstr>
      <vt:lpstr>PowerPoint Presentation</vt:lpstr>
      <vt:lpstr>Ca Nguyện Hiệp Lễ  Đừng Xét Đoán (Lc. 6)  Huỳnh Minh Kỳ &amp; Đinh Công Huỳnh.</vt:lpstr>
      <vt:lpstr>Đk: Hãy xem quả thì biết cây, cây tươi tốt thì sinh trái tốt. Hãy kiểm điểm mình trước đi, chớ mau vội kết án anh em.</vt:lpstr>
      <vt:lpstr>Tk1: Đời con lỗi lầm lại không sửa sai chê bai người khác. Để ý khuyết điểm người khác hơn là sửa lỗi chính mình. </vt:lpstr>
      <vt:lpstr>***: Đà trong mắt mình làm ngơ cứ lo soi xét mắt người. Mãi sống giả hình thường hay khắt khe sai trái của người.</vt:lpstr>
      <vt:lpstr>Đk: Hãy xem quả thì biết cây, cây tươi tốt thì sinh trái tốt. Hãy kiểm điểm mình trước đi, chớ mau vội kết án anh em.</vt:lpstr>
      <vt:lpstr>Tk2:  Bình an đích thực là khi chính con tu thân sửa tính. tự biết sửa mình kìm hãm trong mọi lời nói việc làm.</vt:lpstr>
      <vt:lpstr>***: Bình an đích thực là nghiêm khắc hơn lối sống của mình. Tương lai hiện tại là do chính con biết sống chân thành.</vt:lpstr>
      <vt:lpstr>Đk: Hãy xem quả thì biết cây, cây tươi tốt thì sinh trái tốt. Hãy kiểm điểm mình trước đi, chớ mau vội kết án anh em.</vt:lpstr>
      <vt:lpstr>Tk3: Người không thấy được làm sao biết đi theo con đường sáng. Nguyện Chúa chỉ đường mở trí soi lòng vượt những yếu hèn.</vt:lpstr>
      <vt:lpstr>***: Nhận ra chính mình và xa lánh bao ganh ghét nhỏ mọn. Cho nhau chân tình và luôn mến yêu trong Chúa thật lòng.</vt:lpstr>
      <vt:lpstr>Đk: Hãy xem quả thì biết cây, cây tươi tốt thì sinh trái tốt. Hãy kiểm điểm mình trước đi, chớ mau vội kết án anh em.</vt:lpstr>
      <vt:lpstr>PowerPoint Presentation</vt:lpstr>
      <vt:lpstr>PowerPoint Presentation</vt:lpstr>
      <vt:lpstr>Ca Kết Lễ Bài Ca Dâng Mẹ Lm. Kim Long</vt:lpstr>
      <vt:lpstr>Đk: Thành tâm dâng bài ca yêu mến lên Mẹ trên trời. Mẹ ơi cho hồn con vui sống bên Mẹ muôn đời.</vt:lpstr>
      <vt:lpstr>Tk1:  Khúc ca dâng tiến Mẹ ngát bay tựa hương trầm. Lời ca còn vang vang, hoà ý thơ trìu mến.</vt:lpstr>
      <vt:lpstr>Đk: Thành tâm dâng bài ca yêu mến lên Mẹ trên trời. Mẹ ơi cho hồn con vui sống bên Mẹ muôn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122</cp:revision>
  <dcterms:created xsi:type="dcterms:W3CDTF">2021-12-05T01:20:54Z</dcterms:created>
  <dcterms:modified xsi:type="dcterms:W3CDTF">2025-01-22T14:35:32Z</dcterms:modified>
</cp:coreProperties>
</file>