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36" r:id="rId21"/>
  </p:sldMasterIdLst>
  <p:sldIdLst>
    <p:sldId id="256" r:id="rId22"/>
    <p:sldId id="347" r:id="rId23"/>
    <p:sldId id="348" r:id="rId24"/>
    <p:sldId id="349" r:id="rId25"/>
    <p:sldId id="350" r:id="rId26"/>
    <p:sldId id="351" r:id="rId27"/>
    <p:sldId id="352" r:id="rId28"/>
    <p:sldId id="257" r:id="rId29"/>
    <p:sldId id="316" r:id="rId30"/>
    <p:sldId id="337" r:id="rId31"/>
    <p:sldId id="338" r:id="rId32"/>
    <p:sldId id="339" r:id="rId33"/>
    <p:sldId id="258" r:id="rId34"/>
    <p:sldId id="259" r:id="rId35"/>
    <p:sldId id="260" r:id="rId36"/>
    <p:sldId id="340" r:id="rId37"/>
    <p:sldId id="261" r:id="rId38"/>
    <p:sldId id="317" r:id="rId39"/>
    <p:sldId id="262" r:id="rId40"/>
    <p:sldId id="341" r:id="rId41"/>
    <p:sldId id="318" r:id="rId42"/>
    <p:sldId id="319" r:id="rId43"/>
    <p:sldId id="320" r:id="rId44"/>
    <p:sldId id="342" r:id="rId45"/>
    <p:sldId id="263" r:id="rId46"/>
    <p:sldId id="321" r:id="rId47"/>
    <p:sldId id="264" r:id="rId48"/>
    <p:sldId id="322" r:id="rId49"/>
    <p:sldId id="323" r:id="rId50"/>
    <p:sldId id="324" r:id="rId51"/>
    <p:sldId id="343" r:id="rId52"/>
    <p:sldId id="265" r:id="rId53"/>
    <p:sldId id="325" r:id="rId54"/>
    <p:sldId id="266" r:id="rId55"/>
    <p:sldId id="326" r:id="rId56"/>
    <p:sldId id="327" r:id="rId57"/>
    <p:sldId id="328" r:id="rId58"/>
    <p:sldId id="344" r:id="rId59"/>
    <p:sldId id="267" r:id="rId60"/>
    <p:sldId id="329" r:id="rId61"/>
    <p:sldId id="268" r:id="rId62"/>
    <p:sldId id="330" r:id="rId63"/>
    <p:sldId id="331" r:id="rId64"/>
    <p:sldId id="332" r:id="rId65"/>
    <p:sldId id="345" r:id="rId66"/>
    <p:sldId id="269" r:id="rId67"/>
    <p:sldId id="333" r:id="rId68"/>
    <p:sldId id="270" r:id="rId69"/>
    <p:sldId id="334" r:id="rId70"/>
    <p:sldId id="335" r:id="rId71"/>
    <p:sldId id="336" r:id="rId72"/>
    <p:sldId id="346" r:id="rId73"/>
    <p:sldId id="353"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50" d="100"/>
          <a:sy n="150" d="100"/>
        </p:scale>
        <p:origin x="-2424" y="-7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636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9673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7287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17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240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8800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931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07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158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8167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85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61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91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53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354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9777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33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89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4045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649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6315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3214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2759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479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0132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4965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25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326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803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759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191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3963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692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260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1562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605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1610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37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389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086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365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0911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109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8568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5061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6575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231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15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9747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4698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165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1121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4086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6038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4221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823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8323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4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1152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444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368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52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6902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5521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384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6975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4798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5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260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2599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906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7259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338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1707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9918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710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3275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92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099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922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4035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9043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828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1466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435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3711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186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16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7649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1785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77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2746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560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846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790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7015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970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0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2130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4552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164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7714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9691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880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768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03887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586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663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9578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32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9/25/2025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90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17866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20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1786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141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80458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3900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91202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0145529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417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17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8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9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FF00"/>
                </a:solidFill>
              </a:rPr>
              <a:t>ĐÁP CA</a:t>
            </a:r>
            <a:br>
              <a:rPr lang="en-US" dirty="0" smtClean="0">
                <a:solidFill>
                  <a:srgbClr val="FFFF00"/>
                </a:solidFill>
              </a:rPr>
            </a:br>
            <a:r>
              <a:rPr lang="en-US" dirty="0" smtClean="0">
                <a:solidFill>
                  <a:srgbClr val="FFFF00"/>
                </a:solidFill>
              </a:rPr>
              <a:t>TUẦN XXXI</a:t>
            </a:r>
            <a:br>
              <a:rPr lang="en-US" dirty="0" smtClean="0">
                <a:solidFill>
                  <a:srgbClr val="FFFF00"/>
                </a:solidFill>
              </a:rPr>
            </a:br>
            <a:r>
              <a:rPr lang="en-US" dirty="0" smtClean="0">
                <a:solidFill>
                  <a:srgbClr val="FFFF00"/>
                </a:solidFill>
              </a:rPr>
              <a:t>THƯỜNG NIÊN</a:t>
            </a:r>
            <a:endParaRPr lang="en-US" dirty="0">
              <a:solidFill>
                <a:srgbClr val="FFFF00"/>
              </a:solidFill>
            </a:endParaRPr>
          </a:p>
        </p:txBody>
      </p:sp>
    </p:spTree>
    <p:extLst>
      <p:ext uri="{BB962C8B-B14F-4D97-AF65-F5344CB8AC3E}">
        <p14:creationId xmlns:p14="http://schemas.microsoft.com/office/powerpoint/2010/main" val="8834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0970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4977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6373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5400"/>
            <a:ext cx="4905376" cy="4781550"/>
          </a:xfrm>
        </p:spPr>
        <p:txBody>
          <a:bodyPr>
            <a:normAutofit fontScale="90000"/>
          </a:bodyPr>
          <a:lstStyle/>
          <a:p>
            <a:pPr algn="l"/>
            <a:r>
              <a:rPr lang="vi-VN" dirty="0">
                <a:solidFill>
                  <a:schemeClr val="bg1"/>
                </a:solidFill>
              </a:rPr>
              <a:t/>
            </a:r>
            <a:br>
              <a:rPr lang="vi-VN" dirty="0">
                <a:solidFill>
                  <a:schemeClr val="bg1"/>
                </a:solidFill>
              </a:rPr>
            </a:br>
            <a:r>
              <a:rPr lang="vi-VN" dirty="0">
                <a:solidFill>
                  <a:srgbClr val="FFFF00"/>
                </a:solidFill>
              </a:rPr>
              <a:t>Bài đọc 1</a:t>
            </a:r>
            <a:r>
              <a:rPr lang="vi-VN" dirty="0">
                <a:solidFill>
                  <a:schemeClr val="bg1"/>
                </a:solidFill>
              </a:rPr>
              <a:t/>
            </a:r>
            <a:br>
              <a:rPr lang="vi-VN" dirty="0">
                <a:solidFill>
                  <a:schemeClr val="bg1"/>
                </a:solidFill>
              </a:rPr>
            </a:br>
            <a:r>
              <a:rPr lang="vi-VN" sz="4000" i="1" dirty="0" smtClean="0">
                <a:solidFill>
                  <a:schemeClr val="bg1"/>
                </a:solidFill>
              </a:rPr>
              <a:t>Thiên </a:t>
            </a:r>
            <a:r>
              <a:rPr lang="vi-VN" sz="4000" i="1" dirty="0">
                <a:solidFill>
                  <a:schemeClr val="bg1"/>
                </a:solidFill>
              </a:rPr>
              <a:t>Chúa đã giam hãm mọi người trong tội không vâng phục, để thương xót mọi người.</a:t>
            </a:r>
            <a:br>
              <a:rPr lang="vi-VN" sz="4000" i="1" dirty="0">
                <a:solidFill>
                  <a:schemeClr val="bg1"/>
                </a:solidFill>
              </a:rPr>
            </a:br>
            <a:r>
              <a:rPr lang="vi-VN" sz="4000" dirty="0" smtClean="0">
                <a:solidFill>
                  <a:srgbClr val="FFFF00"/>
                </a:solidFill>
              </a:rPr>
              <a:t>Bài </a:t>
            </a:r>
            <a:r>
              <a:rPr lang="vi-VN" sz="4000" dirty="0">
                <a:solidFill>
                  <a:srgbClr val="FFFF00"/>
                </a:solidFill>
              </a:rPr>
              <a:t>trích thư của thánh Phao-lô tông đồ gửi tín hữu Rô-ma.</a:t>
            </a:r>
            <a:br>
              <a:rPr lang="vi-VN" sz="4000" dirty="0">
                <a:solidFill>
                  <a:srgbClr val="FFFF00"/>
                </a:solidFill>
              </a:rPr>
            </a:br>
            <a:endParaRPr lang="en-US"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33550"/>
            <a:ext cx="3895725" cy="259715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a:bodyPr>
          <a:lstStyle/>
          <a:p>
            <a:pPr algn="just"/>
            <a:r>
              <a:rPr lang="vi-VN" sz="8800" dirty="0" smtClean="0">
                <a:solidFill>
                  <a:schemeClr val="bg1"/>
                </a:solidFill>
              </a:rPr>
              <a:t>Lạy </a:t>
            </a:r>
            <a:r>
              <a:rPr lang="vi-VN" sz="8800" dirty="0">
                <a:solidFill>
                  <a:schemeClr val="bg1"/>
                </a:solidFill>
              </a:rPr>
              <a:t>Chúa, xin đáp lại, vì ơn cả nghĩa dày.</a:t>
            </a:r>
            <a:endParaRPr lang="en-US" sz="8800" dirty="0">
              <a:solidFill>
                <a:schemeClr val="bg1"/>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FFFF00"/>
                </a:solidFill>
                <a:ea typeface="+mj-ea"/>
                <a:cs typeface="+mj-cs"/>
              </a:rPr>
              <a:t>Đáp</a:t>
            </a:r>
            <a:r>
              <a:rPr lang="en-US" sz="4400" dirty="0">
                <a:solidFill>
                  <a:srgbClr val="FFFF00"/>
                </a:solidFill>
                <a:ea typeface="+mj-ea"/>
                <a:cs typeface="+mj-cs"/>
              </a:rPr>
              <a:t> ca. </a:t>
            </a:r>
            <a:endParaRPr lang="en-US" sz="105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0318"/>
            <a:ext cx="46863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6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84771"/>
            <a:ext cx="9144000" cy="3657600"/>
          </a:xfrm>
        </p:spPr>
        <p:txBody>
          <a:bodyPr>
            <a:noAutofit/>
          </a:bodyPr>
          <a:lstStyle/>
          <a:p>
            <a:pPr algn="just"/>
            <a:r>
              <a:rPr lang="vi-VN" sz="6000" dirty="0">
                <a:solidFill>
                  <a:schemeClr val="bg1"/>
                </a:solidFill>
              </a:rPr>
              <a:t>Chúa nói : Nếu anh em ở lại trong lời của Thầy, thì anh em thật là môn đệ Thầy, và anh em sẽ biết sự thật.</a:t>
            </a:r>
            <a:endParaRPr lang="en-US" sz="6000" dirty="0">
              <a:solidFill>
                <a:schemeClr val="bg1"/>
              </a:solidFill>
            </a:endParaRPr>
          </a:p>
        </p:txBody>
      </p:sp>
      <p:sp>
        <p:nvSpPr>
          <p:cNvPr id="3" name="Rectangle 2"/>
          <p:cNvSpPr/>
          <p:nvPr/>
        </p:nvSpPr>
        <p:spPr>
          <a:xfrm>
            <a:off x="6350" y="15330"/>
            <a:ext cx="3871573" cy="769441"/>
          </a:xfrm>
          <a:prstGeom prst="rect">
            <a:avLst/>
          </a:prstGeom>
        </p:spPr>
        <p:txBody>
          <a:bodyPr wrap="none">
            <a:spAutoFit/>
          </a:bodyPr>
          <a:lstStyle/>
          <a:p>
            <a:pPr lvl="0"/>
            <a:r>
              <a:rPr lang="en-US" sz="4400" dirty="0" smtClean="0">
                <a:solidFill>
                  <a:srgbClr val="FFFF00"/>
                </a:solidFill>
              </a:rPr>
              <a:t>Alleluia-Alleluia.</a:t>
            </a:r>
            <a:endParaRPr lang="en-US" sz="1050" dirty="0">
              <a:solidFill>
                <a:srgbClr val="FFFF00"/>
              </a:solidFill>
            </a:endParaRPr>
          </a:p>
        </p:txBody>
      </p:sp>
      <p:sp>
        <p:nvSpPr>
          <p:cNvPr id="4" name="Rectangle 3"/>
          <p:cNvSpPr/>
          <p:nvPr/>
        </p:nvSpPr>
        <p:spPr>
          <a:xfrm>
            <a:off x="6324600" y="4324350"/>
            <a:ext cx="1968809" cy="769441"/>
          </a:xfrm>
          <a:prstGeom prst="rect">
            <a:avLst/>
          </a:prstGeom>
        </p:spPr>
        <p:txBody>
          <a:bodyPr wrap="none">
            <a:spAutoFit/>
          </a:bodyPr>
          <a:lstStyle/>
          <a:p>
            <a:pPr lvl="0" algn="r"/>
            <a:r>
              <a:rPr lang="en-US" sz="4400" dirty="0" smtClean="0">
                <a:solidFill>
                  <a:srgbClr val="FFFF00"/>
                </a:solidFill>
              </a:rPr>
              <a:t>Alleluia</a:t>
            </a:r>
            <a:r>
              <a:rPr lang="en-US" sz="4400" dirty="0">
                <a:solidFill>
                  <a:srgbClr val="FFFF00"/>
                </a:solidFill>
              </a:rPr>
              <a:t>.</a:t>
            </a:r>
            <a:endParaRPr lang="en-US" sz="1050" dirty="0">
              <a:solidFill>
                <a:srgbClr val="FFFF00"/>
              </a:solidFill>
            </a:endParaRPr>
          </a:p>
        </p:txBody>
      </p:sp>
    </p:spTree>
    <p:extLst>
      <p:ext uri="{BB962C8B-B14F-4D97-AF65-F5344CB8AC3E}">
        <p14:creationId xmlns:p14="http://schemas.microsoft.com/office/powerpoint/2010/main" val="407776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927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6">
                    <a:lumMod val="50000"/>
                  </a:schemeClr>
                </a:solidFill>
              </a:rPr>
              <a:t>Thứ</a:t>
            </a:r>
            <a:r>
              <a:rPr lang="en-US" sz="6000" dirty="0" smtClean="0">
                <a:solidFill>
                  <a:schemeClr val="accent6">
                    <a:lumMod val="50000"/>
                  </a:schemeClr>
                </a:solidFill>
              </a:rPr>
              <a:t> Ba, </a:t>
            </a:r>
            <a:r>
              <a:rPr lang="en-US" sz="6000" dirty="0" err="1" smtClean="0">
                <a:solidFill>
                  <a:schemeClr val="accent6">
                    <a:lumMod val="50000"/>
                  </a:schemeClr>
                </a:solidFill>
              </a:rPr>
              <a:t>Tuần</a:t>
            </a:r>
            <a:r>
              <a:rPr lang="en-US" sz="6000" dirty="0" smtClean="0">
                <a:solidFill>
                  <a:schemeClr val="accent6">
                    <a:lumMod val="50000"/>
                  </a:schemeClr>
                </a:solidFill>
              </a:rPr>
              <a:t> XXXI</a:t>
            </a:r>
            <a:br>
              <a:rPr lang="en-US" sz="6000" dirty="0" smtClean="0">
                <a:solidFill>
                  <a:schemeClr val="accent6">
                    <a:lumMod val="50000"/>
                  </a:schemeClr>
                </a:solidFill>
              </a:rPr>
            </a:br>
            <a:r>
              <a:rPr lang="en-US" sz="6000" dirty="0" err="1" smtClean="0">
                <a:solidFill>
                  <a:schemeClr val="accent6">
                    <a:lumMod val="50000"/>
                  </a:schemeClr>
                </a:solidFill>
              </a:rPr>
              <a:t>Thường</a:t>
            </a:r>
            <a:r>
              <a:rPr lang="en-US" sz="6000" dirty="0" smtClean="0">
                <a:solidFill>
                  <a:schemeClr val="accent6">
                    <a:lumMod val="50000"/>
                  </a:schemeClr>
                </a:solidFill>
              </a:rPr>
              <a:t> </a:t>
            </a:r>
            <a:r>
              <a:rPr lang="en-US" sz="6000" dirty="0" err="1" smtClean="0">
                <a:solidFill>
                  <a:schemeClr val="accent6">
                    <a:lumMod val="50000"/>
                  </a:schemeClr>
                </a:solidFill>
              </a:rPr>
              <a:t>Niên</a:t>
            </a:r>
            <a:endParaRPr lang="en-US" sz="6000" dirty="0">
              <a:solidFill>
                <a:schemeClr val="accent6">
                  <a:lumMod val="50000"/>
                </a:schemeClr>
              </a:solidFill>
            </a:endParaRPr>
          </a:p>
        </p:txBody>
      </p:sp>
    </p:spTree>
    <p:extLst>
      <p:ext uri="{BB962C8B-B14F-4D97-AF65-F5344CB8AC3E}">
        <p14:creationId xmlns:p14="http://schemas.microsoft.com/office/powerpoint/2010/main" val="427932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071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19609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02074" y="0"/>
            <a:ext cx="5241925" cy="5143499"/>
          </a:xfrm>
        </p:spPr>
        <p:txBody>
          <a:bodyPr>
            <a:normAutofit fontScale="90000"/>
          </a:bodyPr>
          <a:lstStyle/>
          <a:p>
            <a:pPr algn="l"/>
            <a:r>
              <a:rPr lang="vi-VN" dirty="0" smtClean="0">
                <a:solidFill>
                  <a:schemeClr val="accent6">
                    <a:lumMod val="50000"/>
                  </a:schemeClr>
                </a:solidFill>
              </a:rPr>
              <a:t/>
            </a:r>
            <a:br>
              <a:rPr lang="vi-VN" dirty="0" smtClean="0">
                <a:solidFill>
                  <a:schemeClr val="accent6">
                    <a:lumMod val="50000"/>
                  </a:schemeClr>
                </a:solidFill>
              </a:rPr>
            </a:br>
            <a:r>
              <a:rPr lang="vi-VN" dirty="0" smtClean="0">
                <a:solidFill>
                  <a:srgbClr val="002060"/>
                </a:solidFill>
              </a:rPr>
              <a:t>Bài đọc 1</a:t>
            </a:r>
            <a:br>
              <a:rPr lang="vi-VN" dirty="0" smtClean="0">
                <a:solidFill>
                  <a:srgbClr val="002060"/>
                </a:solidFill>
              </a:rPr>
            </a:br>
            <a:r>
              <a:rPr lang="vi-VN" sz="4000" i="1" dirty="0" smtClean="0">
                <a:solidFill>
                  <a:schemeClr val="accent6">
                    <a:lumMod val="50000"/>
                  </a:schemeClr>
                </a:solidFill>
              </a:rPr>
              <a:t>Mỗi </a:t>
            </a:r>
            <a:r>
              <a:rPr lang="vi-VN" sz="4000" i="1" dirty="0">
                <a:solidFill>
                  <a:schemeClr val="accent6">
                    <a:lumMod val="50000"/>
                  </a:schemeClr>
                </a:solidFill>
              </a:rPr>
              <a:t>người liên đới với những người khác như những bộ phận của một thân thể</a:t>
            </a:r>
            <a:r>
              <a:rPr lang="vi-VN" sz="4000" i="1" dirty="0" smtClean="0">
                <a:solidFill>
                  <a:schemeClr val="accent6">
                    <a:lumMod val="50000"/>
                  </a:schemeClr>
                </a:solidFill>
              </a:rPr>
              <a:t>.</a:t>
            </a:r>
            <a:r>
              <a:rPr lang="vi-VN" sz="4000" i="1" dirty="0">
                <a:solidFill>
                  <a:schemeClr val="accent6">
                    <a:lumMod val="50000"/>
                  </a:schemeClr>
                </a:solidFill>
              </a:rPr>
              <a:t/>
            </a:r>
            <a:br>
              <a:rPr lang="vi-VN" sz="4000" i="1" dirty="0">
                <a:solidFill>
                  <a:schemeClr val="accent6">
                    <a:lumMod val="50000"/>
                  </a:schemeClr>
                </a:solidFill>
              </a:rPr>
            </a:br>
            <a:r>
              <a:rPr lang="vi-VN" sz="4000" dirty="0">
                <a:solidFill>
                  <a:srgbClr val="002060"/>
                </a:solidFill>
              </a:rPr>
              <a:t>Bài trích thư của thánh Phao-lô tông đồ gửi tín hữu Rô-ma.</a:t>
            </a:r>
            <a:br>
              <a:rPr lang="vi-VN" sz="4000" dirty="0">
                <a:solidFill>
                  <a:srgbClr val="002060"/>
                </a:solidFill>
              </a:rPr>
            </a:br>
            <a:endParaRPr lang="en-US"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885950"/>
            <a:ext cx="389572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79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Autofit/>
          </a:bodyPr>
          <a:lstStyle/>
          <a:p>
            <a:pPr algn="just"/>
            <a:r>
              <a:rPr lang="vi-VN" sz="7200" dirty="0">
                <a:solidFill>
                  <a:schemeClr val="accent6">
                    <a:lumMod val="50000"/>
                  </a:schemeClr>
                </a:solidFill>
              </a:rPr>
              <a:t>Hồn con xin Chúa giữ </a:t>
            </a:r>
            <a:r>
              <a:rPr lang="vi-VN" sz="7200" dirty="0" smtClean="0">
                <a:solidFill>
                  <a:schemeClr val="accent6">
                    <a:lumMod val="50000"/>
                  </a:schemeClr>
                </a:solidFill>
              </a:rPr>
              <a:t>gìn,</a:t>
            </a:r>
            <a:r>
              <a:rPr lang="en-US" sz="7200" dirty="0" smtClean="0">
                <a:solidFill>
                  <a:schemeClr val="accent6">
                    <a:lumMod val="50000"/>
                  </a:schemeClr>
                </a:solidFill>
              </a:rPr>
              <a:t> </a:t>
            </a:r>
            <a:r>
              <a:rPr lang="vi-VN" sz="7200" dirty="0" smtClean="0">
                <a:solidFill>
                  <a:schemeClr val="accent6">
                    <a:lumMod val="50000"/>
                  </a:schemeClr>
                </a:solidFill>
              </a:rPr>
              <a:t>nép </a:t>
            </a:r>
            <a:r>
              <a:rPr lang="vi-VN" sz="7200" dirty="0">
                <a:solidFill>
                  <a:schemeClr val="accent6">
                    <a:lumMod val="50000"/>
                  </a:schemeClr>
                </a:solidFill>
              </a:rPr>
              <a:t>mình bên Chúa an bình thảnh thơi.</a:t>
            </a:r>
            <a:endParaRPr lang="en-US" sz="7200" dirty="0">
              <a:solidFill>
                <a:schemeClr val="accent6">
                  <a:lumMod val="50000"/>
                </a:schemeClr>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002060"/>
                </a:solidFill>
              </a:rPr>
              <a:t>Đáp</a:t>
            </a:r>
            <a:r>
              <a:rPr lang="en-US" sz="4400" dirty="0">
                <a:solidFill>
                  <a:srgbClr val="002060"/>
                </a:solidFill>
              </a:rPr>
              <a:t> ca. </a:t>
            </a:r>
            <a:endParaRPr lang="en-US" sz="105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9550"/>
            <a:ext cx="1866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5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84771"/>
            <a:ext cx="9144000" cy="3657600"/>
          </a:xfrm>
        </p:spPr>
        <p:txBody>
          <a:bodyPr>
            <a:noAutofit/>
          </a:bodyPr>
          <a:lstStyle/>
          <a:p>
            <a:pPr algn="just"/>
            <a:r>
              <a:rPr lang="vi-VN" sz="5400" dirty="0">
                <a:solidFill>
                  <a:schemeClr val="accent6">
                    <a:lumMod val="50000"/>
                  </a:schemeClr>
                </a:solidFill>
              </a:rPr>
              <a:t>Chúa nói : Tất cả những ai đang vất vả mang gánh nặng nề, hãy đến cùng tôi, tôi sẽ cho nghỉ ngơi bồi dưỡng.</a:t>
            </a:r>
            <a:endParaRPr lang="en-US" sz="5400" dirty="0">
              <a:solidFill>
                <a:schemeClr val="accent6">
                  <a:lumMod val="50000"/>
                </a:schemeClr>
              </a:solidFill>
            </a:endParaRPr>
          </a:p>
        </p:txBody>
      </p:sp>
      <p:sp>
        <p:nvSpPr>
          <p:cNvPr id="3" name="Rectangle 2"/>
          <p:cNvSpPr/>
          <p:nvPr/>
        </p:nvSpPr>
        <p:spPr>
          <a:xfrm>
            <a:off x="6350" y="15330"/>
            <a:ext cx="3871573" cy="769441"/>
          </a:xfrm>
          <a:prstGeom prst="rect">
            <a:avLst/>
          </a:prstGeom>
        </p:spPr>
        <p:txBody>
          <a:bodyPr wrap="none">
            <a:spAutoFit/>
          </a:bodyPr>
          <a:lstStyle/>
          <a:p>
            <a:r>
              <a:rPr lang="en-US" sz="4400" dirty="0" smtClean="0">
                <a:solidFill>
                  <a:srgbClr val="002060"/>
                </a:solidFill>
              </a:rPr>
              <a:t>Alleluia-Alleluia.</a:t>
            </a:r>
            <a:endParaRPr lang="en-US" sz="1050" dirty="0">
              <a:solidFill>
                <a:srgbClr val="002060"/>
              </a:solidFill>
            </a:endParaRPr>
          </a:p>
        </p:txBody>
      </p:sp>
      <p:sp>
        <p:nvSpPr>
          <p:cNvPr id="4" name="Rectangle 3"/>
          <p:cNvSpPr/>
          <p:nvPr/>
        </p:nvSpPr>
        <p:spPr>
          <a:xfrm>
            <a:off x="6324600" y="4324350"/>
            <a:ext cx="1968809" cy="769441"/>
          </a:xfrm>
          <a:prstGeom prst="rect">
            <a:avLst/>
          </a:prstGeom>
        </p:spPr>
        <p:txBody>
          <a:bodyPr wrap="none">
            <a:spAutoFit/>
          </a:bodyPr>
          <a:lstStyle/>
          <a:p>
            <a:pPr algn="r"/>
            <a:r>
              <a:rPr lang="en-US" sz="4400" dirty="0" smtClean="0">
                <a:solidFill>
                  <a:srgbClr val="002060"/>
                </a:solidFill>
              </a:rPr>
              <a:t>Alleluia</a:t>
            </a:r>
            <a:r>
              <a:rPr lang="en-US" sz="4400" dirty="0">
                <a:solidFill>
                  <a:srgbClr val="002060"/>
                </a:solidFill>
              </a:rPr>
              <a:t>.</a:t>
            </a:r>
            <a:endParaRPr lang="en-US" sz="1050" dirty="0">
              <a:solidFill>
                <a:srgbClr val="002060"/>
              </a:solidFill>
            </a:endParaRPr>
          </a:p>
        </p:txBody>
      </p:sp>
    </p:spTree>
    <p:extLst>
      <p:ext uri="{BB962C8B-B14F-4D97-AF65-F5344CB8AC3E}">
        <p14:creationId xmlns:p14="http://schemas.microsoft.com/office/powerpoint/2010/main" val="67968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4720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Thứ</a:t>
            </a:r>
            <a:r>
              <a:rPr lang="en-US" sz="6000" dirty="0" smtClean="0">
                <a:solidFill>
                  <a:srgbClr val="FFFF00"/>
                </a:solidFill>
              </a:rPr>
              <a:t> </a:t>
            </a:r>
            <a:r>
              <a:rPr lang="en-US" sz="6000" dirty="0" err="1" smtClean="0">
                <a:solidFill>
                  <a:srgbClr val="FFFF00"/>
                </a:solidFill>
              </a:rPr>
              <a:t>Tư</a:t>
            </a:r>
            <a:r>
              <a:rPr lang="en-US" sz="6000" dirty="0" smtClean="0">
                <a:solidFill>
                  <a:srgbClr val="FFFF00"/>
                </a:solidFill>
              </a:rPr>
              <a:t>, </a:t>
            </a:r>
            <a:r>
              <a:rPr lang="en-US" sz="6000" dirty="0" err="1" smtClean="0">
                <a:solidFill>
                  <a:srgbClr val="FFFF00"/>
                </a:solidFill>
              </a:rPr>
              <a:t>Tuần</a:t>
            </a:r>
            <a:r>
              <a:rPr lang="en-US" sz="6000" dirty="0" smtClean="0">
                <a:solidFill>
                  <a:srgbClr val="FFFF00"/>
                </a:solidFill>
              </a:rPr>
              <a:t> XXXI</a:t>
            </a:r>
            <a:br>
              <a:rPr lang="en-US" sz="6000" dirty="0" smtClean="0">
                <a:solidFill>
                  <a:srgbClr val="FFFF00"/>
                </a:solidFill>
              </a:rPr>
            </a:br>
            <a:r>
              <a:rPr lang="en-US" sz="6000" dirty="0" err="1" smtClean="0">
                <a:solidFill>
                  <a:srgbClr val="FFFF00"/>
                </a:solidFill>
              </a:rPr>
              <a:t>Thường</a:t>
            </a:r>
            <a:r>
              <a:rPr lang="en-US" sz="6000" dirty="0" smtClean="0">
                <a:solidFill>
                  <a:srgbClr val="FFFF00"/>
                </a:solidFill>
              </a:rPr>
              <a:t> </a:t>
            </a:r>
            <a:r>
              <a:rPr lang="en-US" sz="6000" dirty="0" err="1" smtClean="0">
                <a:solidFill>
                  <a:srgbClr val="FFFF00"/>
                </a:solidFill>
              </a:rPr>
              <a:t>Niên</a:t>
            </a:r>
            <a:endParaRPr lang="en-US" sz="6000" dirty="0">
              <a:solidFill>
                <a:srgbClr val="FFFF00"/>
              </a:solidFill>
            </a:endParaRPr>
          </a:p>
        </p:txBody>
      </p:sp>
    </p:spTree>
    <p:extLst>
      <p:ext uri="{BB962C8B-B14F-4D97-AF65-F5344CB8AC3E}">
        <p14:creationId xmlns:p14="http://schemas.microsoft.com/office/powerpoint/2010/main" val="328352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0"/>
            <a:ext cx="5486400" cy="5143499"/>
          </a:xfrm>
        </p:spPr>
        <p:txBody>
          <a:bodyPr>
            <a:normAutofit fontScale="90000"/>
          </a:bodyPr>
          <a:lstStyle/>
          <a:p>
            <a:pPr algn="l"/>
            <a:r>
              <a:rPr lang="vi-VN" dirty="0" smtClean="0">
                <a:solidFill>
                  <a:schemeClr val="bg1"/>
                </a:solidFill>
              </a:rPr>
              <a:t/>
            </a:r>
            <a:br>
              <a:rPr lang="vi-VN" dirty="0" smtClean="0">
                <a:solidFill>
                  <a:schemeClr val="bg1"/>
                </a:solidFill>
              </a:rPr>
            </a:br>
            <a:r>
              <a:rPr lang="vi-VN" dirty="0" smtClean="0">
                <a:solidFill>
                  <a:srgbClr val="FFFF00"/>
                </a:solidFill>
              </a:rPr>
              <a:t>Bài đọc 1</a:t>
            </a:r>
            <a:r>
              <a:rPr lang="vi-VN" dirty="0" smtClean="0">
                <a:solidFill>
                  <a:schemeClr val="bg1"/>
                </a:solidFill>
              </a:rPr>
              <a:t/>
            </a:r>
            <a:br>
              <a:rPr lang="vi-VN" dirty="0" smtClean="0">
                <a:solidFill>
                  <a:schemeClr val="bg1"/>
                </a:solidFill>
              </a:rPr>
            </a:br>
            <a:r>
              <a:rPr lang="vi-VN" sz="3100" i="1" dirty="0" smtClean="0">
                <a:solidFill>
                  <a:schemeClr val="bg1"/>
                </a:solidFill>
              </a:rPr>
              <a:t>Mỗi </a:t>
            </a:r>
            <a:r>
              <a:rPr lang="vi-VN" sz="3100" i="1" dirty="0">
                <a:solidFill>
                  <a:schemeClr val="bg1"/>
                </a:solidFill>
              </a:rPr>
              <a:t>người liên đới với Ai yêu người, thì đã chu toàn </a:t>
            </a:r>
            <a:r>
              <a:rPr lang="vi-VN" sz="3100" i="1" dirty="0" smtClean="0">
                <a:solidFill>
                  <a:schemeClr val="bg1"/>
                </a:solidFill>
              </a:rPr>
              <a:t>Lề</a:t>
            </a:r>
            <a:r>
              <a:rPr lang="en-US" sz="3100" i="1" dirty="0" smtClean="0">
                <a:solidFill>
                  <a:schemeClr val="bg1"/>
                </a:solidFill>
              </a:rPr>
              <a:t> </a:t>
            </a:r>
            <a:r>
              <a:rPr lang="vi-VN" sz="3100" i="1" dirty="0" smtClean="0">
                <a:solidFill>
                  <a:schemeClr val="bg1"/>
                </a:solidFill>
              </a:rPr>
              <a:t>Luật.</a:t>
            </a:r>
            <a:r>
              <a:rPr lang="en-US" sz="3100" i="1" dirty="0" smtClean="0">
                <a:solidFill>
                  <a:schemeClr val="bg1"/>
                </a:solidFill>
              </a:rPr>
              <a:t> </a:t>
            </a:r>
            <a:r>
              <a:rPr lang="vi-VN" sz="3100" i="1" dirty="0" smtClean="0">
                <a:solidFill>
                  <a:schemeClr val="bg1"/>
                </a:solidFill>
              </a:rPr>
              <a:t>những </a:t>
            </a:r>
            <a:r>
              <a:rPr lang="vi-VN" sz="3100" i="1" dirty="0">
                <a:solidFill>
                  <a:schemeClr val="bg1"/>
                </a:solidFill>
              </a:rPr>
              <a:t>người khác như những bộ phận của một thân thể</a:t>
            </a:r>
            <a:r>
              <a:rPr lang="vi-VN" sz="3100" i="1" dirty="0" smtClean="0">
                <a:solidFill>
                  <a:schemeClr val="bg1"/>
                </a:solidFill>
              </a:rPr>
              <a:t>.</a:t>
            </a:r>
            <a:r>
              <a:rPr lang="vi-VN" sz="3100" i="1" dirty="0">
                <a:solidFill>
                  <a:schemeClr val="bg1"/>
                </a:solidFill>
              </a:rPr>
              <a:t/>
            </a:r>
            <a:br>
              <a:rPr lang="vi-VN" sz="3100" i="1" dirty="0">
                <a:solidFill>
                  <a:schemeClr val="bg1"/>
                </a:solidFill>
              </a:rPr>
            </a:br>
            <a:r>
              <a:rPr lang="vi-VN" sz="4000" dirty="0">
                <a:solidFill>
                  <a:srgbClr val="FFFF00"/>
                </a:solidFill>
              </a:rPr>
              <a:t>Bài trích thư của thánh Phao-lô tông đồ gửi tín hữu Rô-ma.</a:t>
            </a:r>
            <a:br>
              <a:rPr lang="vi-VN" sz="4000" dirty="0">
                <a:solidFill>
                  <a:srgbClr val="FFFF00"/>
                </a:solidFill>
              </a:rPr>
            </a:br>
            <a:endParaRPr lang="en-US"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875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07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Autofit/>
          </a:bodyPr>
          <a:lstStyle/>
          <a:p>
            <a:pPr algn="just"/>
            <a:r>
              <a:rPr lang="vi-VN" sz="7200" dirty="0">
                <a:solidFill>
                  <a:schemeClr val="bg1"/>
                </a:solidFill>
              </a:rPr>
              <a:t>Hồn con xin Chúa giữ </a:t>
            </a:r>
            <a:r>
              <a:rPr lang="vi-VN" sz="7200" dirty="0" smtClean="0">
                <a:solidFill>
                  <a:schemeClr val="bg1"/>
                </a:solidFill>
              </a:rPr>
              <a:t>gìn,</a:t>
            </a:r>
            <a:r>
              <a:rPr lang="en-US" sz="7200" dirty="0" smtClean="0">
                <a:solidFill>
                  <a:schemeClr val="bg1"/>
                </a:solidFill>
              </a:rPr>
              <a:t> </a:t>
            </a:r>
            <a:r>
              <a:rPr lang="vi-VN" sz="7200" dirty="0" smtClean="0">
                <a:solidFill>
                  <a:schemeClr val="bg1"/>
                </a:solidFill>
              </a:rPr>
              <a:t>nép </a:t>
            </a:r>
            <a:r>
              <a:rPr lang="vi-VN" sz="7200" dirty="0">
                <a:solidFill>
                  <a:schemeClr val="bg1"/>
                </a:solidFill>
              </a:rPr>
              <a:t>mình bên Chúa an bình thảnh thơi.</a:t>
            </a:r>
            <a:endParaRPr lang="en-US" sz="7200" dirty="0">
              <a:solidFill>
                <a:schemeClr val="bg1"/>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FFFF00"/>
                </a:solidFill>
              </a:rPr>
              <a:t>Đáp</a:t>
            </a:r>
            <a:r>
              <a:rPr lang="en-US" sz="4400" dirty="0">
                <a:solidFill>
                  <a:srgbClr val="FFFF00"/>
                </a:solidFill>
              </a:rPr>
              <a:t> ca. </a:t>
            </a:r>
            <a:endParaRPr lang="en-US" sz="105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9550"/>
            <a:ext cx="1866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0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179102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84771"/>
            <a:ext cx="9144000" cy="3657600"/>
          </a:xfrm>
        </p:spPr>
        <p:txBody>
          <a:bodyPr>
            <a:noAutofit/>
          </a:bodyPr>
          <a:lstStyle/>
          <a:p>
            <a:pPr algn="just"/>
            <a:r>
              <a:rPr lang="vi-VN" sz="5400" dirty="0">
                <a:solidFill>
                  <a:schemeClr val="bg1"/>
                </a:solidFill>
              </a:rPr>
              <a:t>Nếu anh em bị sỉ nhục vì danh Đức Ki-tô, anh em thật có phúc, bởi lẽ Thần Khí của Thiên Chúa ngự trên anh em.</a:t>
            </a:r>
            <a:endParaRPr lang="en-US" sz="5400" dirty="0">
              <a:solidFill>
                <a:schemeClr val="bg1"/>
              </a:solidFill>
            </a:endParaRPr>
          </a:p>
        </p:txBody>
      </p:sp>
      <p:sp>
        <p:nvSpPr>
          <p:cNvPr id="3" name="Rectangle 2"/>
          <p:cNvSpPr/>
          <p:nvPr/>
        </p:nvSpPr>
        <p:spPr>
          <a:xfrm>
            <a:off x="6350" y="15330"/>
            <a:ext cx="3871573" cy="769441"/>
          </a:xfrm>
          <a:prstGeom prst="rect">
            <a:avLst/>
          </a:prstGeom>
        </p:spPr>
        <p:txBody>
          <a:bodyPr wrap="none">
            <a:spAutoFit/>
          </a:bodyPr>
          <a:lstStyle/>
          <a:p>
            <a:r>
              <a:rPr lang="en-US" sz="4400" dirty="0" smtClean="0">
                <a:solidFill>
                  <a:srgbClr val="FFFF00"/>
                </a:solidFill>
              </a:rPr>
              <a:t>Alleluia-Alleluia.</a:t>
            </a:r>
            <a:endParaRPr lang="en-US" sz="1050" dirty="0">
              <a:solidFill>
                <a:srgbClr val="FFFF00"/>
              </a:solidFill>
            </a:endParaRPr>
          </a:p>
        </p:txBody>
      </p:sp>
      <p:sp>
        <p:nvSpPr>
          <p:cNvPr id="4" name="Rectangle 3"/>
          <p:cNvSpPr/>
          <p:nvPr/>
        </p:nvSpPr>
        <p:spPr>
          <a:xfrm>
            <a:off x="6324600" y="4324350"/>
            <a:ext cx="1968809" cy="769441"/>
          </a:xfrm>
          <a:prstGeom prst="rect">
            <a:avLst/>
          </a:prstGeom>
        </p:spPr>
        <p:txBody>
          <a:bodyPr wrap="none">
            <a:spAutoFit/>
          </a:bodyPr>
          <a:lstStyle/>
          <a:p>
            <a:pPr algn="r"/>
            <a:r>
              <a:rPr lang="en-US" sz="4400" dirty="0" smtClean="0">
                <a:solidFill>
                  <a:srgbClr val="FFFF00"/>
                </a:solidFill>
              </a:rPr>
              <a:t>Alleluia</a:t>
            </a:r>
            <a:r>
              <a:rPr lang="en-US" sz="4400" dirty="0">
                <a:solidFill>
                  <a:srgbClr val="FFFF00"/>
                </a:solidFill>
              </a:rPr>
              <a:t>.</a:t>
            </a:r>
            <a:endParaRPr lang="en-US" sz="1050" dirty="0">
              <a:solidFill>
                <a:srgbClr val="FFFF00"/>
              </a:solidFill>
            </a:endParaRPr>
          </a:p>
        </p:txBody>
      </p:sp>
    </p:spTree>
    <p:extLst>
      <p:ext uri="{BB962C8B-B14F-4D97-AF65-F5344CB8AC3E}">
        <p14:creationId xmlns:p14="http://schemas.microsoft.com/office/powerpoint/2010/main" val="331742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1568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Thứ</a:t>
            </a:r>
            <a:r>
              <a:rPr lang="en-US" sz="6000" dirty="0" smtClean="0">
                <a:solidFill>
                  <a:srgbClr val="FFFF00"/>
                </a:solidFill>
              </a:rPr>
              <a:t> </a:t>
            </a:r>
            <a:r>
              <a:rPr lang="en-US" sz="6000" dirty="0" err="1" smtClean="0">
                <a:solidFill>
                  <a:srgbClr val="FFFF00"/>
                </a:solidFill>
              </a:rPr>
              <a:t>Năm</a:t>
            </a:r>
            <a:r>
              <a:rPr lang="en-US" sz="6000" dirty="0" smtClean="0">
                <a:solidFill>
                  <a:srgbClr val="FFFF00"/>
                </a:solidFill>
              </a:rPr>
              <a:t>, </a:t>
            </a:r>
            <a:r>
              <a:rPr lang="en-US" sz="6000" dirty="0" err="1" smtClean="0">
                <a:solidFill>
                  <a:srgbClr val="FFFF00"/>
                </a:solidFill>
              </a:rPr>
              <a:t>Tuần</a:t>
            </a:r>
            <a:r>
              <a:rPr lang="en-US" sz="6000" dirty="0" smtClean="0">
                <a:solidFill>
                  <a:srgbClr val="FFFF00"/>
                </a:solidFill>
              </a:rPr>
              <a:t> XXXI</a:t>
            </a:r>
            <a:br>
              <a:rPr lang="en-US" sz="6000" dirty="0" smtClean="0">
                <a:solidFill>
                  <a:srgbClr val="FFFF00"/>
                </a:solidFill>
              </a:rPr>
            </a:br>
            <a:r>
              <a:rPr lang="en-US" sz="6000" dirty="0" err="1" smtClean="0">
                <a:solidFill>
                  <a:srgbClr val="FFFF00"/>
                </a:solidFill>
              </a:rPr>
              <a:t>Thường</a:t>
            </a:r>
            <a:r>
              <a:rPr lang="en-US" sz="6000" dirty="0" smtClean="0">
                <a:solidFill>
                  <a:srgbClr val="FFFF00"/>
                </a:solidFill>
              </a:rPr>
              <a:t> </a:t>
            </a:r>
            <a:r>
              <a:rPr lang="en-US" sz="6000" dirty="0" err="1" smtClean="0">
                <a:solidFill>
                  <a:srgbClr val="FFFF00"/>
                </a:solidFill>
              </a:rPr>
              <a:t>Niên</a:t>
            </a:r>
            <a:endParaRPr lang="en-US" sz="6000" dirty="0">
              <a:solidFill>
                <a:srgbClr val="FFFF00"/>
              </a:solidFill>
            </a:endParaRPr>
          </a:p>
        </p:txBody>
      </p:sp>
    </p:spTree>
    <p:extLst>
      <p:ext uri="{BB962C8B-B14F-4D97-AF65-F5344CB8AC3E}">
        <p14:creationId xmlns:p14="http://schemas.microsoft.com/office/powerpoint/2010/main" val="1178629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5108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0"/>
            <a:ext cx="5486400" cy="5143499"/>
          </a:xfrm>
        </p:spPr>
        <p:txBody>
          <a:bodyPr>
            <a:normAutofit fontScale="90000"/>
          </a:bodyPr>
          <a:lstStyle/>
          <a:p>
            <a:pPr algn="l"/>
            <a:r>
              <a:rPr lang="vi-VN" dirty="0" smtClean="0">
                <a:solidFill>
                  <a:schemeClr val="bg1"/>
                </a:solidFill>
              </a:rPr>
              <a:t/>
            </a:r>
            <a:br>
              <a:rPr lang="vi-VN" dirty="0" smtClean="0">
                <a:solidFill>
                  <a:schemeClr val="bg1"/>
                </a:solidFill>
              </a:rPr>
            </a:br>
            <a:r>
              <a:rPr lang="vi-VN" dirty="0" smtClean="0">
                <a:solidFill>
                  <a:srgbClr val="FFFF00"/>
                </a:solidFill>
              </a:rPr>
              <a:t>Bài đọc 1</a:t>
            </a:r>
            <a:r>
              <a:rPr lang="vi-VN" dirty="0" smtClean="0">
                <a:solidFill>
                  <a:schemeClr val="bg1"/>
                </a:solidFill>
              </a:rPr>
              <a:t/>
            </a:r>
            <a:br>
              <a:rPr lang="vi-VN" dirty="0" smtClean="0">
                <a:solidFill>
                  <a:schemeClr val="bg1"/>
                </a:solidFill>
              </a:rPr>
            </a:br>
            <a:r>
              <a:rPr lang="vi-VN" sz="4000" i="1" dirty="0">
                <a:solidFill>
                  <a:schemeClr val="bg1"/>
                </a:solidFill>
              </a:rPr>
              <a:t>Dù sống, dù chết, chúng ta vẫn thuộc về Chúa</a:t>
            </a:r>
            <a:r>
              <a:rPr lang="vi-VN" sz="4000" i="1" dirty="0" smtClean="0">
                <a:solidFill>
                  <a:schemeClr val="bg1"/>
                </a:solidFill>
              </a:rPr>
              <a:t>.</a:t>
            </a:r>
            <a:r>
              <a:rPr lang="en-US" sz="4000" i="1" dirty="0" smtClean="0">
                <a:solidFill>
                  <a:schemeClr val="bg1"/>
                </a:solidFill>
              </a:rPr>
              <a:t/>
            </a:r>
            <a:br>
              <a:rPr lang="en-US" sz="4000" i="1" dirty="0" smtClean="0">
                <a:solidFill>
                  <a:schemeClr val="bg1"/>
                </a:solidFill>
              </a:rPr>
            </a:br>
            <a:r>
              <a:rPr lang="vi-VN" sz="4000" dirty="0" smtClean="0">
                <a:solidFill>
                  <a:srgbClr val="FFFF00"/>
                </a:solidFill>
              </a:rPr>
              <a:t>Bài </a:t>
            </a:r>
            <a:r>
              <a:rPr lang="vi-VN" sz="4000" dirty="0">
                <a:solidFill>
                  <a:srgbClr val="FFFF00"/>
                </a:solidFill>
              </a:rPr>
              <a:t>trích thư của thánh Phao-lô tông đồ gửi tín hữu Rô-ma.</a:t>
            </a:r>
            <a:br>
              <a:rPr lang="vi-VN" sz="4000" dirty="0">
                <a:solidFill>
                  <a:srgbClr val="FFFF00"/>
                </a:solidFill>
              </a:rPr>
            </a:br>
            <a:endParaRPr lang="en-US" dirty="0">
              <a:solidFill>
                <a:srgbClr val="FFFF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735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7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Autofit/>
          </a:bodyPr>
          <a:lstStyle/>
          <a:p>
            <a:pPr algn="just"/>
            <a:r>
              <a:rPr lang="vi-VN" sz="6000" dirty="0">
                <a:solidFill>
                  <a:schemeClr val="bg1"/>
                </a:solidFill>
              </a:rPr>
              <a:t>Tôi vững vàng tin tưởng</a:t>
            </a:r>
            <a:br>
              <a:rPr lang="vi-VN" sz="6000" dirty="0">
                <a:solidFill>
                  <a:schemeClr val="bg1"/>
                </a:solidFill>
              </a:rPr>
            </a:br>
            <a:r>
              <a:rPr lang="vi-VN" sz="6000" dirty="0">
                <a:solidFill>
                  <a:schemeClr val="bg1"/>
                </a:solidFill>
              </a:rPr>
              <a:t>sẽ được thấy ân lộc Chúa </a:t>
            </a:r>
            <a:r>
              <a:rPr lang="vi-VN" sz="6000" dirty="0" smtClean="0">
                <a:solidFill>
                  <a:schemeClr val="bg1"/>
                </a:solidFill>
              </a:rPr>
              <a:t>ban</a:t>
            </a:r>
            <a:r>
              <a:rPr lang="en-US" sz="6000" dirty="0" smtClean="0">
                <a:solidFill>
                  <a:schemeClr val="bg1"/>
                </a:solidFill>
              </a:rPr>
              <a:t> </a:t>
            </a:r>
            <a:r>
              <a:rPr lang="vi-VN" sz="6000" dirty="0" smtClean="0">
                <a:solidFill>
                  <a:schemeClr val="bg1"/>
                </a:solidFill>
              </a:rPr>
              <a:t>trong </a:t>
            </a:r>
            <a:r>
              <a:rPr lang="vi-VN" sz="6000" dirty="0">
                <a:solidFill>
                  <a:schemeClr val="bg1"/>
                </a:solidFill>
              </a:rPr>
              <a:t>cõi đất dành cho kẻ sống.</a:t>
            </a:r>
            <a:endParaRPr lang="en-US" sz="6000" dirty="0">
              <a:solidFill>
                <a:schemeClr val="bg1"/>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FFFF00"/>
                </a:solidFill>
              </a:rPr>
              <a:t>Đáp</a:t>
            </a:r>
            <a:r>
              <a:rPr lang="en-US" sz="4400" dirty="0">
                <a:solidFill>
                  <a:srgbClr val="FFFF00"/>
                </a:solidFill>
              </a:rPr>
              <a:t> ca. </a:t>
            </a:r>
            <a:endParaRPr lang="en-US" sz="1050"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0006"/>
            <a:ext cx="34575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6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84771"/>
            <a:ext cx="9144000" cy="3657600"/>
          </a:xfrm>
        </p:spPr>
        <p:txBody>
          <a:bodyPr>
            <a:noAutofit/>
          </a:bodyPr>
          <a:lstStyle/>
          <a:p>
            <a:pPr algn="just"/>
            <a:r>
              <a:rPr lang="vi-VN" sz="5400" dirty="0">
                <a:solidFill>
                  <a:schemeClr val="bg1"/>
                </a:solidFill>
              </a:rPr>
              <a:t>Chúa nói : Tất cả những ai đang vất vả mang gánh nặng nề, hãy đến cùng tôi, tôi sẽ cho nghỉ ngơi bồi dưỡng.</a:t>
            </a:r>
            <a:endParaRPr lang="en-US" sz="5400" dirty="0">
              <a:solidFill>
                <a:schemeClr val="bg1"/>
              </a:solidFill>
            </a:endParaRPr>
          </a:p>
        </p:txBody>
      </p:sp>
      <p:sp>
        <p:nvSpPr>
          <p:cNvPr id="3" name="Rectangle 2"/>
          <p:cNvSpPr/>
          <p:nvPr/>
        </p:nvSpPr>
        <p:spPr>
          <a:xfrm>
            <a:off x="6350" y="15330"/>
            <a:ext cx="3871573" cy="769441"/>
          </a:xfrm>
          <a:prstGeom prst="rect">
            <a:avLst/>
          </a:prstGeom>
        </p:spPr>
        <p:txBody>
          <a:bodyPr wrap="none">
            <a:spAutoFit/>
          </a:bodyPr>
          <a:lstStyle/>
          <a:p>
            <a:r>
              <a:rPr lang="en-US" sz="4400" dirty="0" smtClean="0">
                <a:solidFill>
                  <a:srgbClr val="FFFF00"/>
                </a:solidFill>
              </a:rPr>
              <a:t>Alleluia-Alleluia.</a:t>
            </a:r>
            <a:endParaRPr lang="en-US" sz="1050" dirty="0">
              <a:solidFill>
                <a:srgbClr val="FFFF00"/>
              </a:solidFill>
            </a:endParaRPr>
          </a:p>
        </p:txBody>
      </p:sp>
      <p:sp>
        <p:nvSpPr>
          <p:cNvPr id="4" name="Rectangle 3"/>
          <p:cNvSpPr/>
          <p:nvPr/>
        </p:nvSpPr>
        <p:spPr>
          <a:xfrm>
            <a:off x="6324600" y="4324350"/>
            <a:ext cx="1968809" cy="769441"/>
          </a:xfrm>
          <a:prstGeom prst="rect">
            <a:avLst/>
          </a:prstGeom>
        </p:spPr>
        <p:txBody>
          <a:bodyPr wrap="none">
            <a:spAutoFit/>
          </a:bodyPr>
          <a:lstStyle/>
          <a:p>
            <a:pPr algn="r"/>
            <a:r>
              <a:rPr lang="en-US" sz="4400" dirty="0" smtClean="0">
                <a:solidFill>
                  <a:srgbClr val="FFFF00"/>
                </a:solidFill>
              </a:rPr>
              <a:t>Alleluia</a:t>
            </a:r>
            <a:r>
              <a:rPr lang="en-US" sz="4400" dirty="0">
                <a:solidFill>
                  <a:srgbClr val="FFFF00"/>
                </a:solidFill>
              </a:rPr>
              <a:t>.</a:t>
            </a:r>
            <a:endParaRPr lang="en-US" sz="1050" dirty="0">
              <a:solidFill>
                <a:srgbClr val="FFFF00"/>
              </a:solidFill>
            </a:endParaRPr>
          </a:p>
        </p:txBody>
      </p:sp>
    </p:spTree>
    <p:extLst>
      <p:ext uri="{BB962C8B-B14F-4D97-AF65-F5344CB8AC3E}">
        <p14:creationId xmlns:p14="http://schemas.microsoft.com/office/powerpoint/2010/main" val="336888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6392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74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644315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Thứ</a:t>
            </a:r>
            <a:r>
              <a:rPr lang="en-US" sz="6000" dirty="0" smtClean="0">
                <a:solidFill>
                  <a:srgbClr val="FFFF00"/>
                </a:solidFill>
              </a:rPr>
              <a:t> </a:t>
            </a:r>
            <a:r>
              <a:rPr lang="en-US" sz="6000" dirty="0" err="1" smtClean="0">
                <a:solidFill>
                  <a:srgbClr val="FFFF00"/>
                </a:solidFill>
              </a:rPr>
              <a:t>Sáu</a:t>
            </a:r>
            <a:r>
              <a:rPr lang="en-US" sz="6000" dirty="0" smtClean="0">
                <a:solidFill>
                  <a:srgbClr val="FFFF00"/>
                </a:solidFill>
              </a:rPr>
              <a:t>, </a:t>
            </a:r>
            <a:r>
              <a:rPr lang="en-US" sz="6000" dirty="0" err="1" smtClean="0">
                <a:solidFill>
                  <a:srgbClr val="FFFF00"/>
                </a:solidFill>
              </a:rPr>
              <a:t>Tuần</a:t>
            </a:r>
            <a:r>
              <a:rPr lang="en-US" sz="6000" dirty="0" smtClean="0">
                <a:solidFill>
                  <a:srgbClr val="FFFF00"/>
                </a:solidFill>
              </a:rPr>
              <a:t> XXXI</a:t>
            </a:r>
            <a:br>
              <a:rPr lang="en-US" sz="6000" dirty="0" smtClean="0">
                <a:solidFill>
                  <a:srgbClr val="FFFF00"/>
                </a:solidFill>
              </a:rPr>
            </a:br>
            <a:r>
              <a:rPr lang="en-US" sz="6000" dirty="0" err="1" smtClean="0">
                <a:solidFill>
                  <a:srgbClr val="FFFF00"/>
                </a:solidFill>
              </a:rPr>
              <a:t>Thường</a:t>
            </a:r>
            <a:r>
              <a:rPr lang="en-US" sz="6000" dirty="0" smtClean="0">
                <a:solidFill>
                  <a:srgbClr val="FFFF00"/>
                </a:solidFill>
              </a:rPr>
              <a:t> </a:t>
            </a:r>
            <a:r>
              <a:rPr lang="en-US" sz="6000" dirty="0" err="1" smtClean="0">
                <a:solidFill>
                  <a:srgbClr val="FFFF00"/>
                </a:solidFill>
              </a:rPr>
              <a:t>Niên</a:t>
            </a:r>
            <a:endParaRPr lang="en-US" sz="6000" dirty="0">
              <a:solidFill>
                <a:srgbClr val="FFFF00"/>
              </a:solidFill>
            </a:endParaRPr>
          </a:p>
        </p:txBody>
      </p:sp>
    </p:spTree>
    <p:extLst>
      <p:ext uri="{BB962C8B-B14F-4D97-AF65-F5344CB8AC3E}">
        <p14:creationId xmlns:p14="http://schemas.microsoft.com/office/powerpoint/2010/main" val="323173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3669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0"/>
            <a:ext cx="5486400" cy="5143499"/>
          </a:xfrm>
        </p:spPr>
        <p:txBody>
          <a:bodyPr>
            <a:normAutofit fontScale="90000"/>
          </a:bodyPr>
          <a:lstStyle/>
          <a:p>
            <a:pPr algn="l"/>
            <a:r>
              <a:rPr lang="vi-VN" dirty="0" smtClean="0">
                <a:solidFill>
                  <a:schemeClr val="bg1"/>
                </a:solidFill>
              </a:rPr>
              <a:t/>
            </a:r>
            <a:br>
              <a:rPr lang="vi-VN" dirty="0" smtClean="0">
                <a:solidFill>
                  <a:schemeClr val="bg1"/>
                </a:solidFill>
              </a:rPr>
            </a:br>
            <a:r>
              <a:rPr lang="vi-VN" dirty="0" smtClean="0">
                <a:solidFill>
                  <a:srgbClr val="FFFF00"/>
                </a:solidFill>
              </a:rPr>
              <a:t>Bài đọc 1</a:t>
            </a:r>
            <a:r>
              <a:rPr lang="vi-VN" dirty="0" smtClean="0">
                <a:solidFill>
                  <a:schemeClr val="bg1"/>
                </a:solidFill>
              </a:rPr>
              <a:t/>
            </a:r>
            <a:br>
              <a:rPr lang="vi-VN" dirty="0" smtClean="0">
                <a:solidFill>
                  <a:schemeClr val="bg1"/>
                </a:solidFill>
              </a:rPr>
            </a:br>
            <a:r>
              <a:rPr lang="vi-VN" sz="3600" i="1" dirty="0">
                <a:solidFill>
                  <a:schemeClr val="bg1"/>
                </a:solidFill>
              </a:rPr>
              <a:t>Thiên Chúa đã cho tôi làm người phục vụ Đức Giê-su Ki-tô, để các dân ngoại trở nên lễ phẩm đẹp lòng Thiên Chúa</a:t>
            </a:r>
            <a:r>
              <a:rPr lang="vi-VN" sz="3600" i="1" dirty="0" smtClean="0">
                <a:solidFill>
                  <a:schemeClr val="bg1"/>
                </a:solidFill>
              </a:rPr>
              <a:t>.</a:t>
            </a:r>
            <a:r>
              <a:rPr lang="en-US" sz="3600" i="1" dirty="0" smtClean="0">
                <a:solidFill>
                  <a:schemeClr val="bg1"/>
                </a:solidFill>
              </a:rPr>
              <a:t/>
            </a:r>
            <a:br>
              <a:rPr lang="en-US" sz="3600" i="1" dirty="0" smtClean="0">
                <a:solidFill>
                  <a:schemeClr val="bg1"/>
                </a:solidFill>
              </a:rPr>
            </a:br>
            <a:r>
              <a:rPr lang="vi-VN" sz="4000" dirty="0" smtClean="0">
                <a:solidFill>
                  <a:srgbClr val="FFFF00"/>
                </a:solidFill>
              </a:rPr>
              <a:t>Bài </a:t>
            </a:r>
            <a:r>
              <a:rPr lang="vi-VN" sz="4000" dirty="0">
                <a:solidFill>
                  <a:srgbClr val="FFFF00"/>
                </a:solidFill>
              </a:rPr>
              <a:t>trích thư của thánh Phao-lô tông đồ gửi tín hữu Rô-ma.</a:t>
            </a:r>
            <a:br>
              <a:rPr lang="vi-VN" sz="4000" dirty="0">
                <a:solidFill>
                  <a:srgbClr val="FFFF00"/>
                </a:solidFill>
              </a:rPr>
            </a:br>
            <a:endParaRPr lang="en-US" dirty="0">
              <a:solidFill>
                <a:srgbClr val="FFFF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15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49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Autofit/>
          </a:bodyPr>
          <a:lstStyle/>
          <a:p>
            <a:pPr algn="just"/>
            <a:r>
              <a:rPr lang="vi-VN" sz="8000" dirty="0">
                <a:solidFill>
                  <a:schemeClr val="bg1"/>
                </a:solidFill>
              </a:rPr>
              <a:t>Chúa đã mặc khải ơn Người cứu độ trước mặt chư dân.</a:t>
            </a:r>
            <a:endParaRPr lang="en-US" sz="8000" dirty="0">
              <a:solidFill>
                <a:schemeClr val="bg1"/>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FFFF00"/>
                </a:solidFill>
              </a:rPr>
              <a:t>Đáp</a:t>
            </a:r>
            <a:r>
              <a:rPr lang="en-US" sz="4400" dirty="0">
                <a:solidFill>
                  <a:srgbClr val="FFFF00"/>
                </a:solidFill>
              </a:rPr>
              <a:t> ca. </a:t>
            </a:r>
            <a:endParaRPr lang="en-US" sz="1050"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6850"/>
            <a:ext cx="41243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499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84771"/>
            <a:ext cx="9144000" cy="3657600"/>
          </a:xfrm>
        </p:spPr>
        <p:txBody>
          <a:bodyPr>
            <a:noAutofit/>
          </a:bodyPr>
          <a:lstStyle/>
          <a:p>
            <a:pPr algn="just"/>
            <a:r>
              <a:rPr lang="vi-VN" sz="6000" dirty="0">
                <a:solidFill>
                  <a:schemeClr val="bg1"/>
                </a:solidFill>
              </a:rPr>
              <a:t>Ai giữ lời Đức Ki-tô dạy, thì nơi kẻ ấy, tình yêu Thiên Chúa đã thực sự nên hoàn hảo.</a:t>
            </a:r>
            <a:endParaRPr lang="en-US" sz="6000" dirty="0">
              <a:solidFill>
                <a:schemeClr val="bg1"/>
              </a:solidFill>
            </a:endParaRPr>
          </a:p>
        </p:txBody>
      </p:sp>
      <p:sp>
        <p:nvSpPr>
          <p:cNvPr id="3" name="Rectangle 2"/>
          <p:cNvSpPr/>
          <p:nvPr/>
        </p:nvSpPr>
        <p:spPr>
          <a:xfrm>
            <a:off x="6350" y="15330"/>
            <a:ext cx="3871573" cy="769441"/>
          </a:xfrm>
          <a:prstGeom prst="rect">
            <a:avLst/>
          </a:prstGeom>
        </p:spPr>
        <p:txBody>
          <a:bodyPr wrap="none">
            <a:spAutoFit/>
          </a:bodyPr>
          <a:lstStyle/>
          <a:p>
            <a:r>
              <a:rPr lang="en-US" sz="4400" dirty="0" smtClean="0">
                <a:solidFill>
                  <a:srgbClr val="FFFF00"/>
                </a:solidFill>
              </a:rPr>
              <a:t>Alleluia-Alleluia.</a:t>
            </a:r>
            <a:endParaRPr lang="en-US" sz="1050" dirty="0">
              <a:solidFill>
                <a:srgbClr val="FFFF00"/>
              </a:solidFill>
            </a:endParaRPr>
          </a:p>
        </p:txBody>
      </p:sp>
      <p:sp>
        <p:nvSpPr>
          <p:cNvPr id="4" name="Rectangle 3"/>
          <p:cNvSpPr/>
          <p:nvPr/>
        </p:nvSpPr>
        <p:spPr>
          <a:xfrm>
            <a:off x="6324600" y="4324350"/>
            <a:ext cx="1968809" cy="769441"/>
          </a:xfrm>
          <a:prstGeom prst="rect">
            <a:avLst/>
          </a:prstGeom>
        </p:spPr>
        <p:txBody>
          <a:bodyPr wrap="none">
            <a:spAutoFit/>
          </a:bodyPr>
          <a:lstStyle/>
          <a:p>
            <a:pPr algn="r"/>
            <a:r>
              <a:rPr lang="en-US" sz="4400" dirty="0" smtClean="0">
                <a:solidFill>
                  <a:srgbClr val="FFFF00"/>
                </a:solidFill>
              </a:rPr>
              <a:t>Alleluia</a:t>
            </a:r>
            <a:r>
              <a:rPr lang="en-US" sz="4400" dirty="0">
                <a:solidFill>
                  <a:srgbClr val="FFFF00"/>
                </a:solidFill>
              </a:rPr>
              <a:t>.</a:t>
            </a:r>
            <a:endParaRPr lang="en-US" sz="1050" dirty="0">
              <a:solidFill>
                <a:srgbClr val="FFFF00"/>
              </a:solidFill>
            </a:endParaRPr>
          </a:p>
        </p:txBody>
      </p:sp>
    </p:spTree>
    <p:extLst>
      <p:ext uri="{BB962C8B-B14F-4D97-AF65-F5344CB8AC3E}">
        <p14:creationId xmlns:p14="http://schemas.microsoft.com/office/powerpoint/2010/main" val="141531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7564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239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Thứ</a:t>
            </a:r>
            <a:r>
              <a:rPr lang="en-US" sz="6000" dirty="0" smtClean="0">
                <a:solidFill>
                  <a:srgbClr val="FFFF00"/>
                </a:solidFill>
              </a:rPr>
              <a:t> </a:t>
            </a:r>
            <a:r>
              <a:rPr lang="en-US" sz="6000" dirty="0" err="1" smtClean="0">
                <a:solidFill>
                  <a:srgbClr val="FFFF00"/>
                </a:solidFill>
              </a:rPr>
              <a:t>Bảy</a:t>
            </a:r>
            <a:r>
              <a:rPr lang="en-US" sz="6000" dirty="0" smtClean="0">
                <a:solidFill>
                  <a:srgbClr val="FFFF00"/>
                </a:solidFill>
              </a:rPr>
              <a:t>, </a:t>
            </a:r>
            <a:r>
              <a:rPr lang="en-US" sz="6000" dirty="0" err="1" smtClean="0">
                <a:solidFill>
                  <a:srgbClr val="FFFF00"/>
                </a:solidFill>
              </a:rPr>
              <a:t>Tuần</a:t>
            </a:r>
            <a:r>
              <a:rPr lang="en-US" sz="6000" dirty="0" smtClean="0">
                <a:solidFill>
                  <a:srgbClr val="FFFF00"/>
                </a:solidFill>
              </a:rPr>
              <a:t> XXXI</a:t>
            </a:r>
            <a:br>
              <a:rPr lang="en-US" sz="6000" dirty="0" smtClean="0">
                <a:solidFill>
                  <a:srgbClr val="FFFF00"/>
                </a:solidFill>
              </a:rPr>
            </a:br>
            <a:r>
              <a:rPr lang="en-US" sz="6000" dirty="0" err="1" smtClean="0">
                <a:solidFill>
                  <a:srgbClr val="FFFF00"/>
                </a:solidFill>
              </a:rPr>
              <a:t>Thường</a:t>
            </a:r>
            <a:r>
              <a:rPr lang="en-US" sz="6000" dirty="0" smtClean="0">
                <a:solidFill>
                  <a:srgbClr val="FFFF00"/>
                </a:solidFill>
              </a:rPr>
              <a:t> </a:t>
            </a:r>
            <a:r>
              <a:rPr lang="en-US" sz="6000" dirty="0" err="1" smtClean="0">
                <a:solidFill>
                  <a:srgbClr val="FFFF00"/>
                </a:solidFill>
              </a:rPr>
              <a:t>Niên</a:t>
            </a:r>
            <a:endParaRPr lang="en-US" sz="6000" dirty="0">
              <a:solidFill>
                <a:srgbClr val="FFFF00"/>
              </a:solidFill>
            </a:endParaRPr>
          </a:p>
        </p:txBody>
      </p:sp>
    </p:spTree>
    <p:extLst>
      <p:ext uri="{BB962C8B-B14F-4D97-AF65-F5344CB8AC3E}">
        <p14:creationId xmlns:p14="http://schemas.microsoft.com/office/powerpoint/2010/main" val="378472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95985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0"/>
            <a:ext cx="5486400" cy="5143499"/>
          </a:xfrm>
        </p:spPr>
        <p:txBody>
          <a:bodyPr>
            <a:normAutofit fontScale="90000"/>
          </a:bodyPr>
          <a:lstStyle/>
          <a:p>
            <a:pPr algn="l"/>
            <a:r>
              <a:rPr lang="vi-VN" dirty="0" smtClean="0">
                <a:solidFill>
                  <a:schemeClr val="bg1"/>
                </a:solidFill>
              </a:rPr>
              <a:t/>
            </a:r>
            <a:br>
              <a:rPr lang="vi-VN" dirty="0" smtClean="0">
                <a:solidFill>
                  <a:schemeClr val="bg1"/>
                </a:solidFill>
              </a:rPr>
            </a:br>
            <a:r>
              <a:rPr lang="vi-VN" dirty="0" smtClean="0">
                <a:solidFill>
                  <a:srgbClr val="FFFF00"/>
                </a:solidFill>
              </a:rPr>
              <a:t>Bài đọc 1</a:t>
            </a:r>
            <a:r>
              <a:rPr lang="vi-VN" dirty="0" smtClean="0">
                <a:solidFill>
                  <a:schemeClr val="bg1"/>
                </a:solidFill>
              </a:rPr>
              <a:t/>
            </a:r>
            <a:br>
              <a:rPr lang="vi-VN" dirty="0" smtClean="0">
                <a:solidFill>
                  <a:schemeClr val="bg1"/>
                </a:solidFill>
              </a:rPr>
            </a:br>
            <a:r>
              <a:rPr lang="vi-VN" sz="4900" i="1" dirty="0">
                <a:solidFill>
                  <a:schemeClr val="bg1"/>
                </a:solidFill>
              </a:rPr>
              <a:t>Anh em hãy hôn chào nhau một cách thánh thiện</a:t>
            </a:r>
            <a:r>
              <a:rPr lang="vi-VN" sz="4900" i="1" dirty="0" smtClean="0">
                <a:solidFill>
                  <a:schemeClr val="bg1"/>
                </a:solidFill>
              </a:rPr>
              <a:t>.</a:t>
            </a:r>
            <a:r>
              <a:rPr lang="en-US" sz="4900" i="1" dirty="0" smtClean="0">
                <a:solidFill>
                  <a:schemeClr val="bg1"/>
                </a:solidFill>
              </a:rPr>
              <a:t/>
            </a:r>
            <a:br>
              <a:rPr lang="en-US" sz="4900" i="1" dirty="0" smtClean="0">
                <a:solidFill>
                  <a:schemeClr val="bg1"/>
                </a:solidFill>
              </a:rPr>
            </a:br>
            <a:r>
              <a:rPr lang="vi-VN" sz="4000" dirty="0" smtClean="0">
                <a:solidFill>
                  <a:srgbClr val="FFFF00"/>
                </a:solidFill>
              </a:rPr>
              <a:t>Bài </a:t>
            </a:r>
            <a:r>
              <a:rPr lang="vi-VN" sz="4000" dirty="0">
                <a:solidFill>
                  <a:srgbClr val="FFFF00"/>
                </a:solidFill>
              </a:rPr>
              <a:t>trích thư của thánh Phao-lô tông đồ gửi tín hữu Rô-ma.</a:t>
            </a:r>
            <a:br>
              <a:rPr lang="vi-VN" sz="4000" dirty="0">
                <a:solidFill>
                  <a:srgbClr val="FFFF00"/>
                </a:solidFill>
              </a:rPr>
            </a:br>
            <a:endParaRPr lang="en-US" dirty="0">
              <a:solidFill>
                <a:srgbClr val="FFFF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35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17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85268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Autofit/>
          </a:bodyPr>
          <a:lstStyle/>
          <a:p>
            <a:pPr algn="just"/>
            <a:r>
              <a:rPr lang="vi-VN" sz="6000" dirty="0">
                <a:solidFill>
                  <a:schemeClr val="bg1"/>
                </a:solidFill>
              </a:rPr>
              <a:t>Lạy Thiên Chúa con thờ là Vua của </a:t>
            </a:r>
            <a:r>
              <a:rPr lang="vi-VN" sz="6000" dirty="0" smtClean="0">
                <a:solidFill>
                  <a:schemeClr val="bg1"/>
                </a:solidFill>
              </a:rPr>
              <a:t>con,</a:t>
            </a:r>
            <a:r>
              <a:rPr lang="en-US" sz="6000" dirty="0" smtClean="0">
                <a:solidFill>
                  <a:schemeClr val="bg1"/>
                </a:solidFill>
              </a:rPr>
              <a:t> </a:t>
            </a:r>
            <a:r>
              <a:rPr lang="vi-VN" sz="6000" dirty="0" smtClean="0">
                <a:solidFill>
                  <a:schemeClr val="bg1"/>
                </a:solidFill>
              </a:rPr>
              <a:t>xin </a:t>
            </a:r>
            <a:r>
              <a:rPr lang="vi-VN" sz="6000" dirty="0">
                <a:solidFill>
                  <a:schemeClr val="bg1"/>
                </a:solidFill>
              </a:rPr>
              <a:t>chúc tụng Thánh Danh muôn thuở muôn đời.</a:t>
            </a:r>
            <a:endParaRPr lang="en-US" sz="6000" dirty="0">
              <a:solidFill>
                <a:schemeClr val="bg1"/>
              </a:solidFill>
            </a:endParaRPr>
          </a:p>
        </p:txBody>
      </p:sp>
      <p:sp>
        <p:nvSpPr>
          <p:cNvPr id="3" name="Rectangle 2"/>
          <p:cNvSpPr/>
          <p:nvPr/>
        </p:nvSpPr>
        <p:spPr>
          <a:xfrm>
            <a:off x="0" y="9436"/>
            <a:ext cx="2105063" cy="769441"/>
          </a:xfrm>
          <a:prstGeom prst="rect">
            <a:avLst/>
          </a:prstGeom>
        </p:spPr>
        <p:txBody>
          <a:bodyPr wrap="none">
            <a:spAutoFit/>
          </a:bodyPr>
          <a:lstStyle/>
          <a:p>
            <a:r>
              <a:rPr lang="en-US" sz="4400" dirty="0" err="1">
                <a:solidFill>
                  <a:srgbClr val="FFFF00"/>
                </a:solidFill>
              </a:rPr>
              <a:t>Đáp</a:t>
            </a:r>
            <a:r>
              <a:rPr lang="en-US" sz="4400" dirty="0">
                <a:solidFill>
                  <a:srgbClr val="FFFF00"/>
                </a:solidFill>
              </a:rPr>
              <a:t> ca. </a:t>
            </a:r>
            <a:endParaRPr lang="en-US" sz="1050" dirty="0">
              <a:solidFill>
                <a:srgbClr val="FFFF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10006"/>
            <a:ext cx="4276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29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657600"/>
          </a:xfrm>
        </p:spPr>
        <p:txBody>
          <a:bodyPr>
            <a:noAutofit/>
          </a:bodyPr>
          <a:lstStyle/>
          <a:p>
            <a:pPr algn="just"/>
            <a:r>
              <a:rPr lang="vi-VN" sz="4800" dirty="0">
                <a:solidFill>
                  <a:schemeClr val="bg1"/>
                </a:solidFill>
              </a:rPr>
              <a:t>Đức Giê-su Ki-tô vốn giàu sang phú quý, nhưng đã trở nên khó nghèo, để lấy cái nghèo của mình mà làm cho anh em trở nên giàu có.</a:t>
            </a:r>
            <a:endParaRPr lang="en-US" sz="4800" dirty="0">
              <a:solidFill>
                <a:schemeClr val="bg1"/>
              </a:solidFill>
            </a:endParaRPr>
          </a:p>
        </p:txBody>
      </p:sp>
      <p:sp>
        <p:nvSpPr>
          <p:cNvPr id="3" name="Rectangle 2"/>
          <p:cNvSpPr/>
          <p:nvPr/>
        </p:nvSpPr>
        <p:spPr>
          <a:xfrm>
            <a:off x="6350" y="15330"/>
            <a:ext cx="3871573" cy="769441"/>
          </a:xfrm>
          <a:prstGeom prst="rect">
            <a:avLst/>
          </a:prstGeom>
        </p:spPr>
        <p:txBody>
          <a:bodyPr wrap="none">
            <a:spAutoFit/>
          </a:bodyPr>
          <a:lstStyle/>
          <a:p>
            <a:r>
              <a:rPr lang="en-US" sz="4400" dirty="0" smtClean="0">
                <a:solidFill>
                  <a:srgbClr val="FFFF00"/>
                </a:solidFill>
              </a:rPr>
              <a:t>Alleluia-Alleluia.</a:t>
            </a:r>
            <a:endParaRPr lang="en-US" sz="1050" dirty="0">
              <a:solidFill>
                <a:srgbClr val="FFFF00"/>
              </a:solidFill>
            </a:endParaRPr>
          </a:p>
        </p:txBody>
      </p:sp>
      <p:sp>
        <p:nvSpPr>
          <p:cNvPr id="4" name="Rectangle 3"/>
          <p:cNvSpPr/>
          <p:nvPr/>
        </p:nvSpPr>
        <p:spPr>
          <a:xfrm>
            <a:off x="6324600" y="4324350"/>
            <a:ext cx="1968809" cy="769441"/>
          </a:xfrm>
          <a:prstGeom prst="rect">
            <a:avLst/>
          </a:prstGeom>
        </p:spPr>
        <p:txBody>
          <a:bodyPr wrap="none">
            <a:spAutoFit/>
          </a:bodyPr>
          <a:lstStyle/>
          <a:p>
            <a:pPr algn="r"/>
            <a:r>
              <a:rPr lang="en-US" sz="4400" dirty="0" smtClean="0">
                <a:solidFill>
                  <a:srgbClr val="FFFF00"/>
                </a:solidFill>
              </a:rPr>
              <a:t>Alleluia</a:t>
            </a:r>
            <a:r>
              <a:rPr lang="en-US" sz="4400" dirty="0">
                <a:solidFill>
                  <a:srgbClr val="FFFF00"/>
                </a:solidFill>
              </a:rPr>
              <a:t>.</a:t>
            </a:r>
            <a:endParaRPr lang="en-US" sz="1050" dirty="0">
              <a:solidFill>
                <a:srgbClr val="FFFF00"/>
              </a:solidFill>
            </a:endParaRPr>
          </a:p>
        </p:txBody>
      </p:sp>
    </p:spTree>
    <p:extLst>
      <p:ext uri="{BB962C8B-B14F-4D97-AF65-F5344CB8AC3E}">
        <p14:creationId xmlns:p14="http://schemas.microsoft.com/office/powerpoint/2010/main" val="924270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0440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4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5905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421970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rgbClr val="FFFF00"/>
                </a:solidFill>
              </a:rPr>
              <a:t>Thứ</a:t>
            </a:r>
            <a:r>
              <a:rPr lang="en-US" sz="6000" dirty="0" smtClean="0">
                <a:solidFill>
                  <a:srgbClr val="FFFF00"/>
                </a:solidFill>
              </a:rPr>
              <a:t> </a:t>
            </a:r>
            <a:r>
              <a:rPr lang="en-US" sz="6000" dirty="0" err="1" smtClean="0">
                <a:solidFill>
                  <a:srgbClr val="FFFF00"/>
                </a:solidFill>
              </a:rPr>
              <a:t>Hai</a:t>
            </a:r>
            <a:r>
              <a:rPr lang="en-US" sz="6000" dirty="0" smtClean="0">
                <a:solidFill>
                  <a:srgbClr val="FFFF00"/>
                </a:solidFill>
              </a:rPr>
              <a:t>, </a:t>
            </a:r>
            <a:r>
              <a:rPr lang="en-US" sz="6000" dirty="0" err="1" smtClean="0">
                <a:solidFill>
                  <a:srgbClr val="FFFF00"/>
                </a:solidFill>
              </a:rPr>
              <a:t>Tuần</a:t>
            </a:r>
            <a:r>
              <a:rPr lang="en-US" sz="6000" dirty="0" smtClean="0">
                <a:solidFill>
                  <a:srgbClr val="FFFF00"/>
                </a:solidFill>
              </a:rPr>
              <a:t> XXXI</a:t>
            </a:r>
            <a:br>
              <a:rPr lang="en-US" sz="6000" dirty="0" smtClean="0">
                <a:solidFill>
                  <a:srgbClr val="FFFF00"/>
                </a:solidFill>
              </a:rPr>
            </a:br>
            <a:r>
              <a:rPr lang="en-US" sz="6000" dirty="0" err="1" smtClean="0">
                <a:solidFill>
                  <a:srgbClr val="FFFF00"/>
                </a:solidFill>
              </a:rPr>
              <a:t>Thường</a:t>
            </a:r>
            <a:r>
              <a:rPr lang="en-US" sz="6000" dirty="0" smtClean="0">
                <a:solidFill>
                  <a:srgbClr val="FFFF00"/>
                </a:solidFill>
              </a:rPr>
              <a:t> </a:t>
            </a:r>
            <a:r>
              <a:rPr lang="en-US" sz="6000" dirty="0" err="1" smtClean="0">
                <a:solidFill>
                  <a:srgbClr val="FFFF00"/>
                </a:solidFill>
              </a:rPr>
              <a:t>Niên</a:t>
            </a:r>
            <a:endParaRPr lang="en-US" sz="6000" dirty="0">
              <a:solidFill>
                <a:srgbClr val="FFFF00"/>
              </a:solidFill>
            </a:endParaRPr>
          </a:p>
        </p:txBody>
      </p:sp>
    </p:spTree>
    <p:extLst>
      <p:ext uri="{BB962C8B-B14F-4D97-AF65-F5344CB8AC3E}">
        <p14:creationId xmlns:p14="http://schemas.microsoft.com/office/powerpoint/2010/main" val="182031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547</Words>
  <Application>Microsoft Office PowerPoint</Application>
  <PresentationFormat>On-screen Show (16:9)</PresentationFormat>
  <Paragraphs>48</Paragraphs>
  <Slides>53</Slides>
  <Notes>0</Notes>
  <HiddenSlides>0</HiddenSlides>
  <MMClips>0</MMClips>
  <ScaleCrop>false</ScaleCrop>
  <HeadingPairs>
    <vt:vector size="4" baseType="variant">
      <vt:variant>
        <vt:lpstr>Theme</vt:lpstr>
      </vt:variant>
      <vt:variant>
        <vt:i4>21</vt:i4>
      </vt:variant>
      <vt:variant>
        <vt:lpstr>Slide Titles</vt:lpstr>
      </vt:variant>
      <vt:variant>
        <vt:i4>53</vt:i4>
      </vt:variant>
    </vt:vector>
  </HeadingPairs>
  <TitlesOfParts>
    <vt:vector size="7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15_Office Theme</vt:lpstr>
      <vt:lpstr>16_Office Theme</vt:lpstr>
      <vt:lpstr>17_Office Theme</vt:lpstr>
      <vt:lpstr>18_Office Theme</vt:lpstr>
      <vt:lpstr>19_Office Theme</vt:lpstr>
      <vt:lpstr>11_Office Theme</vt:lpstr>
      <vt:lpstr>12_Office Theme</vt:lpstr>
      <vt:lpstr>13_Office Theme</vt:lpstr>
      <vt:lpstr>14_Office Theme</vt:lpstr>
      <vt:lpstr>20_Office Theme</vt:lpstr>
      <vt:lpstr>ĐÁP CA TUẦN XXXI THƯỜNG NIÊN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Tuần XXXI Thường Niên</vt:lpstr>
      <vt:lpstr>PowerPoint Presentation</vt:lpstr>
      <vt:lpstr>PowerPoint Presentation</vt:lpstr>
      <vt:lpstr>PowerPoint Presentation</vt:lpstr>
      <vt:lpstr> Bài đọc 1 Thiên Chúa đã giam hãm mọi người trong tội không vâng phục, để thương xót mọi người. Bài trích thư của thánh Phao-lô tông đồ gửi tín hữu Rô-ma. </vt:lpstr>
      <vt:lpstr>Lạy Chúa, xin đáp lại, vì ơn cả nghĩa dày.</vt:lpstr>
      <vt:lpstr>Chúa nói : Nếu anh em ở lại trong lời của Thầy, thì anh em thật là môn đệ Thầy, và anh em sẽ biết sự thật.</vt:lpstr>
      <vt:lpstr>PowerPoint Presentation</vt:lpstr>
      <vt:lpstr>PowerPoint Presentation</vt:lpstr>
      <vt:lpstr>Thứ Ba, Tuần XXXI Thường Niên</vt:lpstr>
      <vt:lpstr>PowerPoint Presentation</vt:lpstr>
      <vt:lpstr>PowerPoint Presentation</vt:lpstr>
      <vt:lpstr> Bài đọc 1 Mỗi người liên đới với những người khác như những bộ phận của một thân thể. Bài trích thư của thánh Phao-lô tông đồ gửi tín hữu Rô-ma. </vt:lpstr>
      <vt:lpstr>Hồn con xin Chúa giữ gìn, nép mình bên Chúa an bình thảnh thơi.</vt:lpstr>
      <vt:lpstr>Chúa nói : Tất cả những ai đang vất vả mang gánh nặng nề, hãy đến cùng tôi, tôi sẽ cho nghỉ ngơi bồi dưỡng.</vt:lpstr>
      <vt:lpstr>PowerPoint Presentation</vt:lpstr>
      <vt:lpstr>PowerPoint Presentation</vt:lpstr>
      <vt:lpstr>Thứ Tư, Tuần XXXI Thường Niên</vt:lpstr>
      <vt:lpstr>PowerPoint Presentation</vt:lpstr>
      <vt:lpstr> Bài đọc 1 Mỗi người liên đới với Ai yêu người, thì đã chu toàn Lề Luật. những người khác như những bộ phận của một thân thể. Bài trích thư của thánh Phao-lô tông đồ gửi tín hữu Rô-ma. </vt:lpstr>
      <vt:lpstr>Hồn con xin Chúa giữ gìn, nép mình bên Chúa an bình thảnh thơi.</vt:lpstr>
      <vt:lpstr>Nếu anh em bị sỉ nhục vì danh Đức Ki-tô, anh em thật có phúc, bởi lẽ Thần Khí của Thiên Chúa ngự trên anh em.</vt:lpstr>
      <vt:lpstr>PowerPoint Presentation</vt:lpstr>
      <vt:lpstr>PowerPoint Presentation</vt:lpstr>
      <vt:lpstr>Thứ Năm, Tuần XXXI Thường Niên</vt:lpstr>
      <vt:lpstr>PowerPoint Presentation</vt:lpstr>
      <vt:lpstr> Bài đọc 1 Dù sống, dù chết, chúng ta vẫn thuộc về Chúa. Bài trích thư của thánh Phao-lô tông đồ gửi tín hữu Rô-ma. </vt:lpstr>
      <vt:lpstr>Tôi vững vàng tin tưởng sẽ được thấy ân lộc Chúa ban trong cõi đất dành cho kẻ sống.</vt:lpstr>
      <vt:lpstr>Chúa nói : Tất cả những ai đang vất vả mang gánh nặng nề, hãy đến cùng tôi, tôi sẽ cho nghỉ ngơi bồi dưỡng.</vt:lpstr>
      <vt:lpstr>PowerPoint Presentation</vt:lpstr>
      <vt:lpstr>PowerPoint Presentation</vt:lpstr>
      <vt:lpstr>Thứ Sáu, Tuần XXXI Thường Niên</vt:lpstr>
      <vt:lpstr>PowerPoint Presentation</vt:lpstr>
      <vt:lpstr> Bài đọc 1 Thiên Chúa đã cho tôi làm người phục vụ Đức Giê-su Ki-tô, để các dân ngoại trở nên lễ phẩm đẹp lòng Thiên Chúa. Bài trích thư của thánh Phao-lô tông đồ gửi tín hữu Rô-ma. </vt:lpstr>
      <vt:lpstr>Chúa đã mặc khải ơn Người cứu độ trước mặt chư dân.</vt:lpstr>
      <vt:lpstr>Ai giữ lời Đức Ki-tô dạy, thì nơi kẻ ấy, tình yêu Thiên Chúa đã thực sự nên hoàn hảo.</vt:lpstr>
      <vt:lpstr>PowerPoint Presentation</vt:lpstr>
      <vt:lpstr>PowerPoint Presentation</vt:lpstr>
      <vt:lpstr>Thứ Bảy, Tuần XXXI Thường Niên</vt:lpstr>
      <vt:lpstr>PowerPoint Presentation</vt:lpstr>
      <vt:lpstr> Bài đọc 1 Anh em hãy hôn chào nhau một cách thánh thiện. Bài trích thư của thánh Phao-lô tông đồ gửi tín hữu Rô-ma. </vt:lpstr>
      <vt:lpstr>Lạy Thiên Chúa con thờ là Vua của con, xin chúc tụng Thánh Danh muôn thuở muôn đời.</vt:lpstr>
      <vt:lpstr>Đức Giê-su Ki-tô vốn giàu sang phú quý, nhưng đã trở nên khó nghèo, để lấy cái nghèo của mình mà làm cho anh em trở nên giàu có.</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7</cp:revision>
  <dcterms:created xsi:type="dcterms:W3CDTF">2025-09-21T22:08:23Z</dcterms:created>
  <dcterms:modified xsi:type="dcterms:W3CDTF">2025-09-24T22:25:22Z</dcterms:modified>
</cp:coreProperties>
</file>