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32" r:id="rId7"/>
    <p:sldMasterId id="2147483828" r:id="rId8"/>
    <p:sldMasterId id="2147483840" r:id="rId9"/>
    <p:sldMasterId id="2147483852" r:id="rId10"/>
    <p:sldMasterId id="2147483864" r:id="rId11"/>
    <p:sldMasterId id="2147483876" r:id="rId12"/>
    <p:sldMasterId id="2147483888" r:id="rId13"/>
    <p:sldMasterId id="2147483900" r:id="rId14"/>
  </p:sldMasterIdLst>
  <p:sldIdLst>
    <p:sldId id="256" r:id="rId15"/>
    <p:sldId id="341" r:id="rId16"/>
    <p:sldId id="342" r:id="rId17"/>
    <p:sldId id="343" r:id="rId18"/>
    <p:sldId id="344" r:id="rId19"/>
    <p:sldId id="345" r:id="rId20"/>
    <p:sldId id="346" r:id="rId21"/>
    <p:sldId id="257" r:id="rId22"/>
    <p:sldId id="320" r:id="rId23"/>
    <p:sldId id="347" r:id="rId24"/>
    <p:sldId id="348" r:id="rId25"/>
    <p:sldId id="316" r:id="rId26"/>
    <p:sldId id="258" r:id="rId27"/>
    <p:sldId id="259" r:id="rId28"/>
    <p:sldId id="349" r:id="rId29"/>
    <p:sldId id="260" r:id="rId30"/>
    <p:sldId id="321" r:id="rId31"/>
    <p:sldId id="350" r:id="rId32"/>
    <p:sldId id="351" r:id="rId33"/>
    <p:sldId id="317" r:id="rId34"/>
    <p:sldId id="318" r:id="rId35"/>
    <p:sldId id="319" r:id="rId36"/>
    <p:sldId id="352" r:id="rId37"/>
    <p:sldId id="261" r:id="rId38"/>
    <p:sldId id="322" r:id="rId39"/>
    <p:sldId id="353" r:id="rId40"/>
    <p:sldId id="323" r:id="rId41"/>
    <p:sldId id="324" r:id="rId42"/>
    <p:sldId id="325" r:id="rId43"/>
    <p:sldId id="354" r:id="rId44"/>
    <p:sldId id="263" r:id="rId45"/>
    <p:sldId id="326" r:id="rId46"/>
    <p:sldId id="355" r:id="rId47"/>
    <p:sldId id="327" r:id="rId48"/>
    <p:sldId id="328" r:id="rId49"/>
    <p:sldId id="329" r:id="rId50"/>
    <p:sldId id="356" r:id="rId51"/>
    <p:sldId id="330" r:id="rId52"/>
    <p:sldId id="331" r:id="rId53"/>
    <p:sldId id="357" r:id="rId54"/>
    <p:sldId id="332" r:id="rId55"/>
    <p:sldId id="333" r:id="rId56"/>
    <p:sldId id="334" r:id="rId57"/>
    <p:sldId id="335" r:id="rId58"/>
    <p:sldId id="358" r:id="rId59"/>
    <p:sldId id="336" r:id="rId60"/>
    <p:sldId id="359" r:id="rId61"/>
    <p:sldId id="337" r:id="rId62"/>
    <p:sldId id="338" r:id="rId63"/>
    <p:sldId id="339" r:id="rId64"/>
    <p:sldId id="360" r:id="rId65"/>
    <p:sldId id="340" r:id="rId6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78" autoAdjust="0"/>
    <p:restoredTop sz="94654" autoAdjust="0"/>
  </p:normalViewPr>
  <p:slideViewPr>
    <p:cSldViewPr>
      <p:cViewPr varScale="1">
        <p:scale>
          <a:sx n="182" d="100"/>
          <a:sy n="182" d="100"/>
        </p:scale>
        <p:origin x="1092" y="1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500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slide" Target="slides/slide49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presProps" Target="presProp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95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396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1998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435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2167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808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36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401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1676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1321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8461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861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342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1257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5138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353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43948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9853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3974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409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1094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310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6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9448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45700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6412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68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13603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2975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86375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6190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6540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304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28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68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8238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59282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064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89709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57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2052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6754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60909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8142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37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604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9166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33526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7890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9646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A8A26-94CE-45C4-D46E-395AF27F82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C47F41-E332-E6E5-1DA8-18C14319F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C02FA-9050-B2AC-301F-026EF3CCA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C18D1-2C07-DAC2-3EE3-4A0CB01DF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40CAC-A969-DD01-58E2-44E635C8A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4579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AA0A0-00F9-CB31-9A9D-38C44EA18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6B25C-9397-BCB3-D0CF-50376A420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85180-1F0A-0769-A354-C33373C2F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1FBF6-DEDF-EA9C-1325-4AE80E069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9A673-F947-67F4-7A84-69A6A03DD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147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167DE-4D43-6764-6A58-F9C28279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7FB30-1F04-2B6A-A2C1-241B4DE18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59388-57DB-A448-B955-53D5121E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FB459-4ABF-A8D2-5E3A-50D30903A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C7DFD-C5B4-733E-ECD2-1C2351585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5834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074F5-B908-0DCE-75A7-54BE604DB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C940D-0082-308F-4425-18BD2947E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B9FE1F-5D5B-F34C-B3B1-8F63806B0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1F1EB-B39D-85E2-BADC-986EEF01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56D3E-4B6F-77B0-1968-44E578AE3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84E4A-F47A-1F78-11F1-081202B79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69450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71525-AE84-B756-64C7-092DA93F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7E0CC-B651-D347-B625-1CF1CF270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99258-FE47-B431-3AE1-A23454FA2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AA572A-2960-29AA-73B0-8AAB9E1C65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EC2974-EB1C-E41C-C3D6-4EB77486AD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1E7C3F-444B-81AB-7570-5DC666725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5F9A5C-FC58-CFE0-31BB-5E8DCF061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88702D-64F2-C204-562B-F32932E60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01846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AE4EC-DB06-AF35-3FAF-4B4FBF9A1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281C37-F5AC-B238-768C-88BF7EC77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94F23B-32EA-89DC-293E-CA76F636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17CFF-81A0-4915-48CD-AC98DEC0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711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2198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134559-C223-7CB9-4949-B695F206C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219E6-544F-06A2-1FB4-6BE1104C4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4A4B7-F60B-1378-5AB5-80DFA082C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0620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E4ADE-FAFF-F090-A6FF-74B4B031A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C4471-4EDA-2D27-F67B-65DC334D2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28F27F-D915-1086-4670-5AE640456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802B4E-6A3F-4133-59D3-67708921F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829EE-5F46-56D6-945E-00F6A75CA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B95C77-3FBB-1C35-ECEC-505A25AC5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43502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18DAF-F9BC-2581-6641-288514ED5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6D5A6E-0A6A-E1D3-D384-0BA0C68854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D17733-0B49-B3B3-18D3-59837551B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9203AE-0BF1-3611-116F-D3C5EE6A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D893D-E5E8-E3E1-0306-08F2B08A1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5F421-1D83-A376-808B-EBA05548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49238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2DBB2-1C88-C6D4-194F-3C6AFE1E6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10A41C-7A01-7513-A2C8-E17E0564F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5B538-1B34-BCAA-98A4-5AB8F0147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B813D-D874-0CB0-6753-0554EFA9E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AA575-AD17-A284-8855-C39CA8779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81040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EFE3F5-3296-45DD-ABE1-57F25F1BB4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504C4E-8C15-93DC-BAD7-E5B56269C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61C11-19E3-5987-4C4D-58B4718F1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AE1D5-D1DE-B809-7FD5-C58F2D0B0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687B5-CF7B-A8A5-A818-83E0825F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34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86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86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865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81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25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12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01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405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94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6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60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21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86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86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86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97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815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12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019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40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9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6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60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219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868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86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848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865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81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125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019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405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944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68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604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219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86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69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863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865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815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125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019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405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944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68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604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2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688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868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863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865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815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125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019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405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944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68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60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127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219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868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863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865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815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125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019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405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0215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3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837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8923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14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762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558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9515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9935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0839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016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891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181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322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4768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812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170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412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740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5988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1639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724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980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039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3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4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634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346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3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A5EC8C-67BA-2E76-D977-39E75E3B9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428ED-96CA-E012-96BF-EDF86A066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838BF-5075-D67A-0CE8-50574FD7E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E3FDA71-3E66-42AE-9876-61A4C51ABF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1E499-AA1A-AFCF-E2ED-9D30F5F281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D80AC-65E0-2302-ABD0-09F3C79F8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8B29B2A-B8EB-4BBF-BDDD-80C06B9BF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7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9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9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9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9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9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9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71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785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ĐÁP CA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SAU CHÚA NHẬT XXXIII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883403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pPr algn="just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person holding a basket of flowers&#10;&#10;Description automatically generated">
            <a:extLst>
              <a:ext uri="{FF2B5EF4-FFF2-40B4-BE49-F238E27FC236}">
                <a16:creationId xmlns:a16="http://schemas.microsoft.com/office/drawing/2014/main" id="{3498D0C3-9884-48EC-B1C5-AE399B854C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9144000" cy="51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17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pPr algn="just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painting of a person holding a person's hand&#10;&#10;Description automatically generated">
            <a:extLst>
              <a:ext uri="{FF2B5EF4-FFF2-40B4-BE49-F238E27FC236}">
                <a16:creationId xmlns:a16="http://schemas.microsoft.com/office/drawing/2014/main" id="{991609DF-4458-47B1-83BA-6356AB9518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9144000" cy="51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17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"/>
            <a:ext cx="8839200" cy="2800350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rgbClr val="002060"/>
                </a:solidFill>
              </a:rPr>
              <a:t>Bài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đọc</a:t>
            </a:r>
            <a:r>
              <a:rPr lang="en-US" dirty="0">
                <a:solidFill>
                  <a:srgbClr val="002060"/>
                </a:solidFill>
              </a:rPr>
              <a:t> 1.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vi-VN" sz="2800" i="1" dirty="0">
                <a:solidFill>
                  <a:srgbClr val="002060"/>
                </a:solidFill>
              </a:rPr>
              <a:t>Một cơn thịnh nộ lớn đe dọa Ít-ra-en.</a:t>
            </a:r>
            <a:br>
              <a:rPr lang="vi-VN" sz="2800" i="1" dirty="0">
                <a:solidFill>
                  <a:srgbClr val="002060"/>
                </a:solidFill>
              </a:rPr>
            </a:br>
            <a:r>
              <a:rPr lang="vi-VN" sz="4000" dirty="0">
                <a:solidFill>
                  <a:srgbClr val="002060"/>
                </a:solidFill>
              </a:rPr>
              <a:t>Trích sách Ma-ca-bê quyển thứ nhất.</a:t>
            </a:r>
            <a:br>
              <a:rPr lang="vi-VN" sz="2800" i="1" dirty="0">
                <a:solidFill>
                  <a:srgbClr val="002060"/>
                </a:solidFill>
              </a:rPr>
            </a:br>
            <a:r>
              <a:rPr lang="en-US" sz="2400" i="1" dirty="0">
                <a:solidFill>
                  <a:srgbClr val="002060"/>
                </a:solidFill>
              </a:rPr>
              <a:t>1 </a:t>
            </a:r>
            <a:r>
              <a:rPr lang="en-US" sz="2400" i="1" dirty="0" err="1">
                <a:solidFill>
                  <a:srgbClr val="002060"/>
                </a:solidFill>
              </a:rPr>
              <a:t>Mcb</a:t>
            </a:r>
            <a:r>
              <a:rPr lang="en-US" sz="2400" i="1" dirty="0">
                <a:solidFill>
                  <a:srgbClr val="002060"/>
                </a:solidFill>
              </a:rPr>
              <a:t> 1,10-15.41-43.54-57.62-64</a:t>
            </a:r>
            <a:endParaRPr lang="en-US" i="1" dirty="0">
              <a:solidFill>
                <a:srgbClr val="002060"/>
              </a:solidFill>
            </a:endParaRPr>
          </a:p>
        </p:txBody>
      </p:sp>
      <p:pic>
        <p:nvPicPr>
          <p:cNvPr id="4" name="Picture 3" descr="An open book with a red bookmark&#10;&#10;Description automatically generated">
            <a:extLst>
              <a:ext uri="{FF2B5EF4-FFF2-40B4-BE49-F238E27FC236}">
                <a16:creationId xmlns:a16="http://schemas.microsoft.com/office/drawing/2014/main" id="{419EC98B-9299-45D9-A7E3-ACE363B82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343150"/>
            <a:ext cx="5029206" cy="268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37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6750"/>
            <a:ext cx="9144000" cy="4324349"/>
          </a:xfrm>
        </p:spPr>
        <p:txBody>
          <a:bodyPr>
            <a:normAutofit fontScale="90000"/>
          </a:bodyPr>
          <a:lstStyle/>
          <a:p>
            <a:pPr algn="just"/>
            <a:r>
              <a:rPr lang="vi-VN" sz="8000" dirty="0">
                <a:solidFill>
                  <a:srgbClr val="002060"/>
                </a:solidFill>
              </a:rPr>
              <a:t>Lạy Chúa, xin cho con được sống, thánh ý của Ngài, con sẽ</a:t>
            </a:r>
            <a:r>
              <a:rPr lang="en-US" sz="8000" dirty="0">
                <a:solidFill>
                  <a:srgbClr val="002060"/>
                </a:solidFill>
              </a:rPr>
              <a:t> </a:t>
            </a:r>
            <a:r>
              <a:rPr lang="vi-VN" sz="8000" dirty="0">
                <a:solidFill>
                  <a:srgbClr val="002060"/>
                </a:solidFill>
              </a:rPr>
              <a:t>tuân theo.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00" y="2630"/>
            <a:ext cx="62023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C00000"/>
                </a:solidFill>
                <a:ea typeface="+mj-ea"/>
                <a:cs typeface="+mj-cs"/>
              </a:rPr>
              <a:t>Đáp</a:t>
            </a:r>
            <a:r>
              <a:rPr lang="en-US" sz="4400" dirty="0">
                <a:solidFill>
                  <a:srgbClr val="C00000"/>
                </a:solidFill>
                <a:ea typeface="+mj-ea"/>
                <a:cs typeface="+mj-cs"/>
              </a:rPr>
              <a:t> ca. </a:t>
            </a:r>
            <a:r>
              <a:rPr lang="vi-VN" sz="2000" b="1" i="1" dirty="0">
                <a:solidFill>
                  <a:srgbClr val="C00000"/>
                </a:solidFill>
              </a:rPr>
              <a:t>Tv 118, 53 và 61.134 và 150.155 và 158 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763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71551"/>
            <a:ext cx="9144000" cy="3352800"/>
          </a:xfrm>
        </p:spPr>
        <p:txBody>
          <a:bodyPr>
            <a:noAutofit/>
          </a:bodyPr>
          <a:lstStyle/>
          <a:p>
            <a:pPr algn="just"/>
            <a:r>
              <a:rPr lang="vi-VN" sz="6000" dirty="0">
                <a:solidFill>
                  <a:srgbClr val="002060"/>
                </a:solidFill>
              </a:rPr>
              <a:t>Chúa nói: Tôi là ánh sáng thế gian. Ai theo tôi, sẽ nhận được ánh sáng đem lại sự sống.</a:t>
            </a:r>
            <a:endParaRPr lang="en-US" sz="60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750" y="57150"/>
            <a:ext cx="35349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ea typeface="+mj-ea"/>
                <a:cs typeface="+mj-cs"/>
              </a:rPr>
              <a:t>Alleluia-Alleluia.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38903" y="4400550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3600" dirty="0">
                <a:solidFill>
                  <a:srgbClr val="C00000"/>
                </a:solidFill>
              </a:rPr>
              <a:t>Alleluia.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763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pPr algn="just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painting of a person holding a person's hand&#10;&#10;Description automatically generated">
            <a:extLst>
              <a:ext uri="{FF2B5EF4-FFF2-40B4-BE49-F238E27FC236}">
                <a16:creationId xmlns:a16="http://schemas.microsoft.com/office/drawing/2014/main" id="{991609DF-4458-47B1-83BA-6356AB9518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9144000" cy="51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92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763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r>
              <a:rPr lang="en-US" sz="6600" dirty="0" err="1">
                <a:solidFill>
                  <a:srgbClr val="FFFF00"/>
                </a:solidFill>
              </a:rPr>
              <a:t>Thứ</a:t>
            </a:r>
            <a:r>
              <a:rPr lang="en-US" sz="6600" dirty="0">
                <a:solidFill>
                  <a:srgbClr val="FFFF00"/>
                </a:solidFill>
              </a:rPr>
              <a:t> Ba</a:t>
            </a:r>
            <a:br>
              <a:rPr lang="en-US" sz="6600" dirty="0">
                <a:solidFill>
                  <a:srgbClr val="FFFF00"/>
                </a:solidFill>
              </a:rPr>
            </a:br>
            <a:r>
              <a:rPr lang="en-US" sz="6600" dirty="0" err="1">
                <a:solidFill>
                  <a:srgbClr val="FFFF00"/>
                </a:solidFill>
              </a:rPr>
              <a:t>Tuần</a:t>
            </a:r>
            <a:r>
              <a:rPr lang="en-US" sz="6600" dirty="0">
                <a:solidFill>
                  <a:srgbClr val="FFFF00"/>
                </a:solidFill>
              </a:rPr>
              <a:t> XXXIII</a:t>
            </a:r>
            <a:br>
              <a:rPr lang="en-US" sz="6600" dirty="0">
                <a:solidFill>
                  <a:srgbClr val="FFFF00"/>
                </a:solidFill>
              </a:rPr>
            </a:br>
            <a:r>
              <a:rPr lang="en-US" sz="6600" dirty="0" err="1">
                <a:solidFill>
                  <a:srgbClr val="FFFF00"/>
                </a:solidFill>
              </a:rPr>
              <a:t>Thường</a:t>
            </a:r>
            <a:r>
              <a:rPr lang="en-US" sz="6600" dirty="0">
                <a:solidFill>
                  <a:srgbClr val="FFFF00"/>
                </a:solidFill>
              </a:rPr>
              <a:t> </a:t>
            </a:r>
            <a:r>
              <a:rPr lang="en-US" sz="6600" dirty="0" err="1">
                <a:solidFill>
                  <a:srgbClr val="FFFF00"/>
                </a:solidFill>
              </a:rPr>
              <a:t>Niên</a:t>
            </a:r>
            <a:endParaRPr lang="en-US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27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arge building with columns&#10;&#10;Description automatically generated">
            <a:extLst>
              <a:ext uri="{FF2B5EF4-FFF2-40B4-BE49-F238E27FC236}">
                <a16:creationId xmlns:a16="http://schemas.microsoft.com/office/drawing/2014/main" id="{FC360AB3-E2BD-4087-8557-2C05519949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/>
          <a:stretch>
            <a:fillRect/>
          </a:stretch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55701"/>
            <a:ext cx="9143999" cy="237161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44162"/>
            <a:ext cx="7543800" cy="14115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900" dirty="0">
                <a:solidFill>
                  <a:srgbClr val="FFFFFF"/>
                </a:solidFill>
              </a:rPr>
              <a:t>CUNG HIẾN THÁNH Đ</a:t>
            </a:r>
            <a:r>
              <a:rPr lang="vi-VN" sz="3900" dirty="0">
                <a:solidFill>
                  <a:srgbClr val="FFFFFF"/>
                </a:solidFill>
              </a:rPr>
              <a:t>Ư</a:t>
            </a:r>
            <a:r>
              <a:rPr lang="en-US" sz="3900" dirty="0">
                <a:solidFill>
                  <a:srgbClr val="FFFFFF"/>
                </a:solidFill>
              </a:rPr>
              <a:t>ỜNG</a:t>
            </a:r>
            <a:br>
              <a:rPr lang="en-US" sz="3900" dirty="0">
                <a:solidFill>
                  <a:srgbClr val="FFFFFF"/>
                </a:solidFill>
              </a:rPr>
            </a:br>
            <a:r>
              <a:rPr lang="en-US" sz="3900" dirty="0">
                <a:solidFill>
                  <a:srgbClr val="FFFFFF"/>
                </a:solidFill>
              </a:rPr>
              <a:t>THÁNH PHÊRÔ VÀ THÁNH PHAOLÔ </a:t>
            </a:r>
          </a:p>
        </p:txBody>
      </p:sp>
    </p:spTree>
    <p:extLst>
      <p:ext uri="{BB962C8B-B14F-4D97-AF65-F5344CB8AC3E}">
        <p14:creationId xmlns:p14="http://schemas.microsoft.com/office/powerpoint/2010/main" val="3807282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pPr algn="just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group of people in a line&#10;&#10;Description automatically generated">
            <a:extLst>
              <a:ext uri="{FF2B5EF4-FFF2-40B4-BE49-F238E27FC236}">
                <a16:creationId xmlns:a16="http://schemas.microsoft.com/office/drawing/2014/main" id="{BE5B4EC4-C2CF-4AFA-A750-2E3A3358C9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9144000" cy="51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93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18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"/>
            <a:ext cx="8915400" cy="2952750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rgbClr val="FFFF00"/>
                </a:solidFill>
              </a:rPr>
              <a:t>Bài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đọc</a:t>
            </a:r>
            <a:r>
              <a:rPr lang="en-US" dirty="0">
                <a:solidFill>
                  <a:srgbClr val="FFFF00"/>
                </a:solidFill>
              </a:rPr>
              <a:t> 1.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vi-VN" sz="2800" i="1" dirty="0">
                <a:solidFill>
                  <a:schemeClr val="bg1"/>
                </a:solidFill>
              </a:rPr>
              <a:t>Tôi để lại cho đám thanh niên một tấm gương cao đẹp về cái chết, vì các Lề Luật đáng kính và thánh thiện.</a:t>
            </a:r>
            <a:br>
              <a:rPr lang="vi-VN" sz="2800" i="1" dirty="0">
                <a:solidFill>
                  <a:schemeClr val="bg1"/>
                </a:solidFill>
              </a:rPr>
            </a:br>
            <a:r>
              <a:rPr lang="vi-VN" sz="4000" dirty="0">
                <a:solidFill>
                  <a:srgbClr val="FFFF00"/>
                </a:solidFill>
              </a:rPr>
              <a:t>Trích sách Ma-ca-bê quyển thứ hai.</a:t>
            </a:r>
            <a:br>
              <a:rPr lang="vi-VN" sz="4000" dirty="0">
                <a:solidFill>
                  <a:srgbClr val="FFFF00"/>
                </a:solidFill>
              </a:rPr>
            </a:br>
            <a:r>
              <a:rPr lang="en-US" sz="2800" i="1" dirty="0">
                <a:solidFill>
                  <a:srgbClr val="FFFF00"/>
                </a:solidFill>
              </a:rPr>
              <a:t>2 </a:t>
            </a:r>
            <a:r>
              <a:rPr lang="en-US" sz="2800" i="1" dirty="0" err="1">
                <a:solidFill>
                  <a:srgbClr val="FFFF00"/>
                </a:solidFill>
              </a:rPr>
              <a:t>Mcb</a:t>
            </a:r>
            <a:r>
              <a:rPr lang="en-US" sz="2800" i="1" dirty="0">
                <a:solidFill>
                  <a:srgbClr val="FFFF00"/>
                </a:solidFill>
              </a:rPr>
              <a:t> 6, 18-31</a:t>
            </a:r>
            <a:endParaRPr lang="en-US" i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B65D3-76D1-4080-AD20-739C34EB8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2647950"/>
            <a:ext cx="5035732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33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6750"/>
            <a:ext cx="9144000" cy="4324349"/>
          </a:xfrm>
        </p:spPr>
        <p:txBody>
          <a:bodyPr>
            <a:normAutofit/>
          </a:bodyPr>
          <a:lstStyle/>
          <a:p>
            <a:pPr algn="just"/>
            <a:r>
              <a:rPr lang="vi-VN" sz="11500" dirty="0">
                <a:solidFill>
                  <a:schemeClr val="bg1"/>
                </a:solidFill>
              </a:rPr>
              <a:t>Có Chúa đỡ nâng tôi.</a:t>
            </a:r>
            <a:endParaRPr lang="en-US" sz="115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00" y="2630"/>
            <a:ext cx="3921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FF00"/>
                </a:solidFill>
              </a:rPr>
              <a:t>Đáp</a:t>
            </a:r>
            <a:r>
              <a:rPr lang="en-US" sz="4400" dirty="0">
                <a:solidFill>
                  <a:srgbClr val="FFFF00"/>
                </a:solidFill>
              </a:rPr>
              <a:t> ca. </a:t>
            </a:r>
            <a:r>
              <a:rPr lang="vi-VN" sz="2000" b="1" i="1" dirty="0">
                <a:solidFill>
                  <a:srgbClr val="FFFF00"/>
                </a:solidFill>
              </a:rPr>
              <a:t>Tv 3, 2-3.4-5.6-7</a:t>
            </a:r>
            <a:endParaRPr lang="en-US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35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71551"/>
            <a:ext cx="9144000" cy="3352800"/>
          </a:xfrm>
        </p:spPr>
        <p:txBody>
          <a:bodyPr>
            <a:no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</a:rPr>
              <a:t>Thiên Chúa đã yêu thương chúng ta, và sai Con của Người đến làm của lễ đền tội cho chúng ta.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750" y="57150"/>
            <a:ext cx="35349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Alleluia-Alleluia.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38903" y="4400550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dirty="0">
                <a:solidFill>
                  <a:srgbClr val="FFFF00"/>
                </a:solidFill>
              </a:rPr>
              <a:t>Alleluia.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440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pPr algn="just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group of people in a line&#10;&#10;Description automatically generated">
            <a:extLst>
              <a:ext uri="{FF2B5EF4-FFF2-40B4-BE49-F238E27FC236}">
                <a16:creationId xmlns:a16="http://schemas.microsoft.com/office/drawing/2014/main" id="{BE5B4EC4-C2CF-4AFA-A750-2E3A3358C9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9144000" cy="51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58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763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r>
              <a:rPr lang="en-US" sz="6600" dirty="0" err="1">
                <a:solidFill>
                  <a:srgbClr val="FFFF00"/>
                </a:solidFill>
              </a:rPr>
              <a:t>Thứ</a:t>
            </a:r>
            <a:r>
              <a:rPr lang="en-US" sz="6600" dirty="0">
                <a:solidFill>
                  <a:srgbClr val="FFFF00"/>
                </a:solidFill>
              </a:rPr>
              <a:t> </a:t>
            </a:r>
            <a:r>
              <a:rPr lang="en-US" sz="6600" dirty="0" err="1">
                <a:solidFill>
                  <a:srgbClr val="FFFF00"/>
                </a:solidFill>
              </a:rPr>
              <a:t>Tư</a:t>
            </a:r>
            <a:br>
              <a:rPr lang="en-US" sz="6600" dirty="0">
                <a:solidFill>
                  <a:srgbClr val="FFFF00"/>
                </a:solidFill>
              </a:rPr>
            </a:br>
            <a:r>
              <a:rPr lang="en-US" sz="6600" dirty="0" err="1">
                <a:solidFill>
                  <a:srgbClr val="FFFF00"/>
                </a:solidFill>
              </a:rPr>
              <a:t>Tuần</a:t>
            </a:r>
            <a:r>
              <a:rPr lang="en-US" sz="6600" dirty="0">
                <a:solidFill>
                  <a:srgbClr val="FFFF00"/>
                </a:solidFill>
              </a:rPr>
              <a:t> XXXIII</a:t>
            </a:r>
            <a:br>
              <a:rPr lang="en-US" sz="6600" dirty="0">
                <a:solidFill>
                  <a:srgbClr val="FFFF00"/>
                </a:solidFill>
              </a:rPr>
            </a:br>
            <a:r>
              <a:rPr lang="en-US" sz="6600" dirty="0" err="1">
                <a:solidFill>
                  <a:srgbClr val="FFFF00"/>
                </a:solidFill>
              </a:rPr>
              <a:t>Thường</a:t>
            </a:r>
            <a:r>
              <a:rPr lang="en-US" sz="6600" dirty="0">
                <a:solidFill>
                  <a:srgbClr val="FFFF00"/>
                </a:solidFill>
              </a:rPr>
              <a:t> </a:t>
            </a:r>
            <a:r>
              <a:rPr lang="en-US" sz="6600" dirty="0" err="1">
                <a:solidFill>
                  <a:srgbClr val="FFFF00"/>
                </a:solidFill>
              </a:rPr>
              <a:t>Niên</a:t>
            </a:r>
            <a:endParaRPr lang="en-US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690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pPr algn="just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group of men standing next to each other&#10;&#10;Description automatically generated">
            <a:extLst>
              <a:ext uri="{FF2B5EF4-FFF2-40B4-BE49-F238E27FC236}">
                <a16:creationId xmlns:a16="http://schemas.microsoft.com/office/drawing/2014/main" id="{661BE741-EE5B-4F53-94CB-FACA96893B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9144000" cy="51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2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"/>
            <a:ext cx="8839200" cy="2724150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rgbClr val="FFFF00"/>
                </a:solidFill>
              </a:rPr>
              <a:t>Bài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đọc</a:t>
            </a:r>
            <a:r>
              <a:rPr lang="en-US" dirty="0">
                <a:solidFill>
                  <a:srgbClr val="FFFF00"/>
                </a:solidFill>
              </a:rPr>
              <a:t> 1.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vi-VN" sz="2800" i="1" dirty="0">
                <a:solidFill>
                  <a:schemeClr val="bg1"/>
                </a:solidFill>
              </a:rPr>
              <a:t>Đấng Tạo Hóa càn khôn</a:t>
            </a:r>
            <a:br>
              <a:rPr lang="vi-VN" sz="2800" i="1" dirty="0">
                <a:solidFill>
                  <a:schemeClr val="bg1"/>
                </a:solidFill>
              </a:rPr>
            </a:br>
            <a:r>
              <a:rPr lang="vi-VN" sz="2800" i="1" dirty="0">
                <a:solidFill>
                  <a:schemeClr val="bg1"/>
                </a:solidFill>
              </a:rPr>
              <a:t>sẽ trả lại cho các con hơi thở và sự sống.</a:t>
            </a:r>
            <a:br>
              <a:rPr lang="vi-VN" sz="2800" i="1" dirty="0">
                <a:solidFill>
                  <a:schemeClr val="bg1"/>
                </a:solidFill>
              </a:rPr>
            </a:br>
            <a:r>
              <a:rPr lang="vi-VN" sz="3600" dirty="0">
                <a:solidFill>
                  <a:srgbClr val="FFFF00"/>
                </a:solidFill>
              </a:rPr>
              <a:t>Trích sách Ma-ca-bê quyển thứ hai.</a:t>
            </a:r>
            <a:endParaRPr lang="en-US" i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794616-9838-4580-BC4F-0CF3ED3A9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47950"/>
            <a:ext cx="5035732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73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6750"/>
            <a:ext cx="9144000" cy="4324349"/>
          </a:xfrm>
        </p:spPr>
        <p:txBody>
          <a:bodyPr>
            <a:noAutofit/>
          </a:bodyPr>
          <a:lstStyle/>
          <a:p>
            <a:pPr algn="just"/>
            <a:r>
              <a:rPr lang="vi-VN" sz="6600" dirty="0">
                <a:solidFill>
                  <a:schemeClr val="bg1"/>
                </a:solidFill>
              </a:rPr>
              <a:t>Lạy Chúa, khi thức giấc, con được thỏa tình chiêm ngưỡng Thánh Nhan.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00" y="2630"/>
            <a:ext cx="42963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FF00"/>
                </a:solidFill>
              </a:rPr>
              <a:t>Đáp</a:t>
            </a:r>
            <a:r>
              <a:rPr lang="en-US" sz="4400" dirty="0">
                <a:solidFill>
                  <a:srgbClr val="FFFF00"/>
                </a:solidFill>
              </a:rPr>
              <a:t> ca. </a:t>
            </a:r>
            <a:r>
              <a:rPr lang="da-DK" sz="2000" b="1" i="1" dirty="0">
                <a:solidFill>
                  <a:srgbClr val="FFFF00"/>
                </a:solidFill>
              </a:rPr>
              <a:t>Tv 16, 1.4b-6.8 và 15</a:t>
            </a:r>
            <a:endParaRPr lang="en-US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227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3950"/>
            <a:ext cx="9144000" cy="3352800"/>
          </a:xfrm>
        </p:spPr>
        <p:txBody>
          <a:bodyPr>
            <a:no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</a:rPr>
              <a:t>Chúa nói: Chính Thầy đã chọn anh em từ giữa thế gian, để anh em ra đi, sinh được hoa trái, và hoa trái của anh em tồn tại.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750" y="57150"/>
            <a:ext cx="35349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Alleluia-Alleluia.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38903" y="4400550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dirty="0">
                <a:solidFill>
                  <a:srgbClr val="FFFF00"/>
                </a:solidFill>
              </a:rPr>
              <a:t>Alleluia.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33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988F5E-1C9E-1F5E-BE73-E8D3D9280437}"/>
              </a:ext>
            </a:extLst>
          </p:cNvPr>
          <p:cNvSpPr txBox="1"/>
          <p:nvPr/>
        </p:nvSpPr>
        <p:spPr>
          <a:xfrm>
            <a:off x="0" y="0"/>
            <a:ext cx="9144000" cy="54014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 defTabSz="685800"/>
            <a:r>
              <a:rPr lang="vi-VN" sz="48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Lạy Cha trên trời</a:t>
            </a:r>
            <a:r>
              <a:rPr lang="en-US" sz="48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8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Xin cho ơn đức tin mà Cha ban tặng chúng con</a:t>
            </a:r>
            <a:r>
              <a:rPr lang="en-US" sz="48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8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trong Chúa Giêsu Kitô Con Cha</a:t>
            </a:r>
            <a:r>
              <a:rPr lang="en-US" sz="48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vi-VN" sz="48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 và Anh của chúng con</a:t>
            </a:r>
            <a:r>
              <a:rPr lang="en-US" sz="48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8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cùng ngọn lửa đức ái được thắp lên trong tâm hồn chúng con bởi Chúa Thánh Thần</a:t>
            </a:r>
            <a:r>
              <a:rPr lang="en-US" sz="48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endParaRPr lang="vi-VN" sz="4800" dirty="0">
              <a:solidFill>
                <a:srgbClr val="FFFF00"/>
              </a:solidFill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348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pPr algn="just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group of men standing next to each other&#10;&#10;Description automatically generated">
            <a:extLst>
              <a:ext uri="{FF2B5EF4-FFF2-40B4-BE49-F238E27FC236}">
                <a16:creationId xmlns:a16="http://schemas.microsoft.com/office/drawing/2014/main" id="{661BE741-EE5B-4F53-94CB-FACA96893B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9144000" cy="51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36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7634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r>
              <a:rPr lang="en-US" sz="6600" dirty="0" err="1">
                <a:solidFill>
                  <a:srgbClr val="FFFF00"/>
                </a:solidFill>
              </a:rPr>
              <a:t>Thứ</a:t>
            </a:r>
            <a:r>
              <a:rPr lang="en-US" sz="6600" dirty="0">
                <a:solidFill>
                  <a:srgbClr val="FFFF00"/>
                </a:solidFill>
              </a:rPr>
              <a:t> </a:t>
            </a:r>
            <a:r>
              <a:rPr lang="en-US" sz="6600" dirty="0" err="1">
                <a:solidFill>
                  <a:srgbClr val="FFFF00"/>
                </a:solidFill>
              </a:rPr>
              <a:t>Năm</a:t>
            </a:r>
            <a:br>
              <a:rPr lang="en-US" sz="6600" dirty="0">
                <a:solidFill>
                  <a:srgbClr val="FFFF00"/>
                </a:solidFill>
              </a:rPr>
            </a:br>
            <a:r>
              <a:rPr lang="en-US" sz="6600" dirty="0" err="1">
                <a:solidFill>
                  <a:srgbClr val="FFFF00"/>
                </a:solidFill>
              </a:rPr>
              <a:t>Tuần</a:t>
            </a:r>
            <a:r>
              <a:rPr lang="en-US" sz="6600" dirty="0">
                <a:solidFill>
                  <a:srgbClr val="FFFF00"/>
                </a:solidFill>
              </a:rPr>
              <a:t> XXXIII</a:t>
            </a:r>
            <a:br>
              <a:rPr lang="en-US" sz="6600" dirty="0">
                <a:solidFill>
                  <a:srgbClr val="FFFF00"/>
                </a:solidFill>
              </a:rPr>
            </a:br>
            <a:r>
              <a:rPr lang="en-US" sz="6600" dirty="0" err="1">
                <a:solidFill>
                  <a:srgbClr val="FFFF00"/>
                </a:solidFill>
              </a:rPr>
              <a:t>Thường</a:t>
            </a:r>
            <a:r>
              <a:rPr lang="en-US" sz="6600" dirty="0">
                <a:solidFill>
                  <a:srgbClr val="FFFF00"/>
                </a:solidFill>
              </a:rPr>
              <a:t> </a:t>
            </a:r>
            <a:r>
              <a:rPr lang="en-US" sz="6600" dirty="0" err="1">
                <a:solidFill>
                  <a:srgbClr val="FFFF00"/>
                </a:solidFill>
              </a:rPr>
              <a:t>Niên</a:t>
            </a:r>
            <a:endParaRPr lang="en-US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23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long hair and a city in the background&#10;&#10;Description automatically generated">
            <a:extLst>
              <a:ext uri="{FF2B5EF4-FFF2-40B4-BE49-F238E27FC236}">
                <a16:creationId xmlns:a16="http://schemas.microsoft.com/office/drawing/2014/main" id="{B03451AA-B42B-4697-8903-2EB4295CE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9144000" cy="51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410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0"/>
            <a:ext cx="8686800" cy="2682473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rgbClr val="FFFF00"/>
                </a:solidFill>
              </a:rPr>
              <a:t>Bài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đọc</a:t>
            </a:r>
            <a:r>
              <a:rPr lang="en-US" dirty="0">
                <a:solidFill>
                  <a:srgbClr val="FFFF00"/>
                </a:solidFill>
              </a:rPr>
              <a:t> 1.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vi-VN" sz="2800" i="1" dirty="0">
                <a:solidFill>
                  <a:schemeClr val="bg1"/>
                </a:solidFill>
              </a:rPr>
              <a:t>Chúng tôi vẫn trung thành với Giao Ước của cha ông chúng tôi.</a:t>
            </a:r>
            <a:br>
              <a:rPr lang="en-US" sz="2800" i="1" dirty="0">
                <a:solidFill>
                  <a:schemeClr val="bg1"/>
                </a:solidFill>
              </a:rPr>
            </a:br>
            <a:r>
              <a:rPr lang="vi-VN" sz="3600" dirty="0">
                <a:solidFill>
                  <a:srgbClr val="FFFF00"/>
                </a:solidFill>
              </a:rPr>
              <a:t>Trích sách Ma-ca-bê quyển thứ nhất.</a:t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2800" i="1" dirty="0">
                <a:solidFill>
                  <a:srgbClr val="FFFF00"/>
                </a:solidFill>
              </a:rPr>
              <a:t>1 </a:t>
            </a:r>
            <a:r>
              <a:rPr lang="en-US" sz="2800" i="1" dirty="0" err="1">
                <a:solidFill>
                  <a:srgbClr val="FFFF00"/>
                </a:solidFill>
              </a:rPr>
              <a:t>Mcb</a:t>
            </a:r>
            <a:r>
              <a:rPr lang="en-US" sz="2800" i="1" dirty="0">
                <a:solidFill>
                  <a:srgbClr val="FFFF00"/>
                </a:solidFill>
              </a:rPr>
              <a:t> 2, 15-29</a:t>
            </a:r>
            <a:endParaRPr lang="en-US" i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DC9A6C-86C6-49C7-BDA6-B4E6144A6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2571749"/>
            <a:ext cx="5035732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791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6750"/>
            <a:ext cx="9144000" cy="4324349"/>
          </a:xfrm>
        </p:spPr>
        <p:txBody>
          <a:bodyPr>
            <a:normAutofit fontScale="90000"/>
          </a:bodyPr>
          <a:lstStyle/>
          <a:p>
            <a:pPr algn="just"/>
            <a:r>
              <a:rPr lang="vi-VN" sz="8800" dirty="0">
                <a:solidFill>
                  <a:schemeClr val="bg1"/>
                </a:solidFill>
              </a:rPr>
              <a:t>Ai sống đời hoàn hảo, Ta cho hưởng ơn cứu độ Chúa trời.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00" y="2630"/>
            <a:ext cx="58547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FF00"/>
                </a:solidFill>
              </a:rPr>
              <a:t>Đáp</a:t>
            </a:r>
            <a:r>
              <a:rPr lang="en-US" sz="4400" dirty="0">
                <a:solidFill>
                  <a:srgbClr val="FFFF00"/>
                </a:solidFill>
              </a:rPr>
              <a:t> ca. </a:t>
            </a:r>
            <a:r>
              <a:rPr lang="vi-VN" sz="2000" b="1" i="1" dirty="0">
                <a:solidFill>
                  <a:srgbClr val="FFFF00"/>
                </a:solidFill>
              </a:rPr>
              <a:t>Tv 49, 1-2.5-6.14-15</a:t>
            </a:r>
            <a:endParaRPr lang="en-US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804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71550"/>
            <a:ext cx="9144000" cy="3886199"/>
          </a:xfrm>
        </p:spPr>
        <p:txBody>
          <a:bodyPr>
            <a:no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</a:rPr>
              <a:t>Ngày hôm nay, anh em chớ cứng lòng, nhưng hãy nghe tiếng Chúa.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750" y="57150"/>
            <a:ext cx="35349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Alleluia-Alleluia.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38903" y="4400550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dirty="0">
                <a:solidFill>
                  <a:srgbClr val="FFFF00"/>
                </a:solidFill>
              </a:rPr>
              <a:t>Alleluia.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343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long hair and a city in the background&#10;&#10;Description automatically generated">
            <a:extLst>
              <a:ext uri="{FF2B5EF4-FFF2-40B4-BE49-F238E27FC236}">
                <a16:creationId xmlns:a16="http://schemas.microsoft.com/office/drawing/2014/main" id="{B03451AA-B42B-4697-8903-2EB4295CE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9144000" cy="51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401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7578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r>
              <a:rPr lang="en-US" sz="6600" dirty="0" err="1">
                <a:solidFill>
                  <a:srgbClr val="002060"/>
                </a:solidFill>
              </a:rPr>
              <a:t>Thứ</a:t>
            </a:r>
            <a:r>
              <a:rPr lang="en-US" sz="6600" dirty="0">
                <a:solidFill>
                  <a:srgbClr val="002060"/>
                </a:solidFill>
              </a:rPr>
              <a:t> </a:t>
            </a:r>
            <a:r>
              <a:rPr lang="en-US" sz="6600" dirty="0" err="1">
                <a:solidFill>
                  <a:srgbClr val="002060"/>
                </a:solidFill>
              </a:rPr>
              <a:t>Sáu</a:t>
            </a:r>
            <a:br>
              <a:rPr lang="en-US" sz="6600" dirty="0">
                <a:solidFill>
                  <a:srgbClr val="002060"/>
                </a:solidFill>
              </a:rPr>
            </a:br>
            <a:r>
              <a:rPr lang="en-US" sz="6600" dirty="0" err="1">
                <a:solidFill>
                  <a:srgbClr val="002060"/>
                </a:solidFill>
              </a:rPr>
              <a:t>Tuần</a:t>
            </a:r>
            <a:r>
              <a:rPr lang="en-US" sz="6600" dirty="0">
                <a:solidFill>
                  <a:srgbClr val="002060"/>
                </a:solidFill>
              </a:rPr>
              <a:t> XXXIII</a:t>
            </a:r>
            <a:br>
              <a:rPr lang="en-US" sz="6600" dirty="0">
                <a:solidFill>
                  <a:srgbClr val="002060"/>
                </a:solidFill>
              </a:rPr>
            </a:br>
            <a:r>
              <a:rPr lang="en-US" sz="6600" dirty="0" err="1">
                <a:solidFill>
                  <a:srgbClr val="002060"/>
                </a:solidFill>
              </a:rPr>
              <a:t>Thường</a:t>
            </a:r>
            <a:r>
              <a:rPr lang="en-US" sz="6600" dirty="0">
                <a:solidFill>
                  <a:srgbClr val="002060"/>
                </a:solidFill>
              </a:rPr>
              <a:t> </a:t>
            </a:r>
            <a:r>
              <a:rPr lang="en-US" sz="6600" dirty="0" err="1">
                <a:solidFill>
                  <a:srgbClr val="002060"/>
                </a:solidFill>
              </a:rPr>
              <a:t>Niên</a:t>
            </a:r>
            <a:endParaRPr lang="en-US" sz="6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67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CE95F5-73C1-CF22-B229-14A13429CD3C}"/>
              </a:ext>
            </a:extLst>
          </p:cNvPr>
          <p:cNvSpPr txBox="1"/>
          <p:nvPr/>
        </p:nvSpPr>
        <p:spPr>
          <a:xfrm>
            <a:off x="1" y="0"/>
            <a:ext cx="9092741" cy="49167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 defTabSz="685800"/>
            <a:r>
              <a:rPr lang="vi-VN" sz="53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khơi dậy trong chúng con niềm hy vọng</a:t>
            </a:r>
            <a:r>
              <a:rPr lang="en-US" sz="53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3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hồng phúc</a:t>
            </a:r>
            <a:r>
              <a:rPr lang="en-US" sz="53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vi-VN" sz="53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 hướng về Nước Cha trị đến</a:t>
            </a:r>
            <a:r>
              <a:rPr lang="en-US" sz="53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3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3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Xin ân sủng Cha biến đổi chúng con</a:t>
            </a:r>
            <a:r>
              <a:rPr lang="en-US" sz="53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3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3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thành những người miệt mài vun trồng hạt giống Tin Mừng</a:t>
            </a:r>
            <a:r>
              <a:rPr lang="en-US" sz="53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endParaRPr lang="vi-VN" sz="5300" dirty="0">
              <a:solidFill>
                <a:srgbClr val="FFFF00"/>
              </a:solidFill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5728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pPr algn="just"/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Picture 3" descr="A painting of two people&#10;&#10;Description automatically generated">
            <a:extLst>
              <a:ext uri="{FF2B5EF4-FFF2-40B4-BE49-F238E27FC236}">
                <a16:creationId xmlns:a16="http://schemas.microsoft.com/office/drawing/2014/main" id="{AA5E57DF-3226-4579-BC77-412B00F4A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701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"/>
            <a:ext cx="8610600" cy="2800350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rgbClr val="002060"/>
                </a:solidFill>
              </a:rPr>
              <a:t>Bài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đọc</a:t>
            </a:r>
            <a:r>
              <a:rPr lang="en-US" dirty="0">
                <a:solidFill>
                  <a:srgbClr val="002060"/>
                </a:solidFill>
              </a:rPr>
              <a:t> 1.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vi-VN" sz="2800" i="1" dirty="0">
                <a:solidFill>
                  <a:srgbClr val="002060"/>
                </a:solidFill>
              </a:rPr>
              <a:t>Hỡi con gái Xi-on, hãy vui sướng reo hò, vì này Ta đang đến.</a:t>
            </a:r>
            <a:br>
              <a:rPr lang="en-US" sz="2800" i="1" dirty="0">
                <a:solidFill>
                  <a:srgbClr val="002060"/>
                </a:solidFill>
              </a:rPr>
            </a:br>
            <a:r>
              <a:rPr lang="vi-VN" sz="3600" dirty="0">
                <a:solidFill>
                  <a:srgbClr val="002060"/>
                </a:solidFill>
              </a:rPr>
              <a:t>Bài trích sách ngôn sứ Da-ca-ri-a.</a:t>
            </a:r>
            <a:br>
              <a:rPr lang="en-US" sz="3600" dirty="0">
                <a:solidFill>
                  <a:srgbClr val="002060"/>
                </a:solidFill>
              </a:rPr>
            </a:br>
            <a:r>
              <a:rPr lang="en-US" sz="2800" i="1" dirty="0">
                <a:solidFill>
                  <a:srgbClr val="002060"/>
                </a:solidFill>
              </a:rPr>
              <a:t>DCR 2,14-17</a:t>
            </a:r>
            <a:endParaRPr lang="en-US" i="1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454DA-4465-472B-9429-04187C150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2590799"/>
            <a:ext cx="5035732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422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6750"/>
            <a:ext cx="9144000" cy="4324349"/>
          </a:xfrm>
        </p:spPr>
        <p:txBody>
          <a:bodyPr>
            <a:noAutofit/>
          </a:bodyPr>
          <a:lstStyle/>
          <a:p>
            <a:pPr algn="just"/>
            <a:r>
              <a:rPr lang="vi-VN" sz="6000" dirty="0">
                <a:solidFill>
                  <a:srgbClr val="002060"/>
                </a:solidFill>
              </a:rPr>
              <a:t>Đấng Toàn Năng đã làm cho tôi</a:t>
            </a:r>
            <a:r>
              <a:rPr lang="en-US" sz="6000" dirty="0">
                <a:solidFill>
                  <a:srgbClr val="002060"/>
                </a:solidFill>
              </a:rPr>
              <a:t> </a:t>
            </a:r>
            <a:r>
              <a:rPr lang="vi-VN" sz="6000" dirty="0">
                <a:solidFill>
                  <a:srgbClr val="002060"/>
                </a:solidFill>
              </a:rPr>
              <a:t>biết bao điều cao cả,</a:t>
            </a:r>
            <a:r>
              <a:rPr lang="en-US" sz="6000" dirty="0">
                <a:solidFill>
                  <a:srgbClr val="002060"/>
                </a:solidFill>
              </a:rPr>
              <a:t> </a:t>
            </a:r>
            <a:r>
              <a:rPr lang="vi-VN" sz="6000" dirty="0">
                <a:solidFill>
                  <a:srgbClr val="002060"/>
                </a:solidFill>
              </a:rPr>
              <a:t>danh Người thật chí thánh chí tôn !</a:t>
            </a:r>
            <a:endParaRPr lang="en-US" sz="60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00" y="2630"/>
            <a:ext cx="58547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Đáp ca.</a:t>
            </a:r>
            <a:endParaRPr lang="en-US" i="1" dirty="0">
              <a:solidFill>
                <a:srgbClr val="C00000"/>
              </a:solidFill>
              <a:latin typeface="UTM Helve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97AE24-A378-4E4C-B3E0-0BCEAA156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90500"/>
            <a:ext cx="651510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137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093"/>
            <a:ext cx="9144000" cy="3886199"/>
          </a:xfrm>
        </p:spPr>
        <p:txBody>
          <a:bodyPr>
            <a:noAutofit/>
          </a:bodyPr>
          <a:lstStyle/>
          <a:p>
            <a:pPr algn="just"/>
            <a:r>
              <a:rPr lang="vi-VN" sz="7200" dirty="0">
                <a:solidFill>
                  <a:srgbClr val="002060"/>
                </a:solidFill>
              </a:rPr>
              <a:t>Phúc thay kẻ lắng nghe và tuân giữ lời Thiên Chúa.</a:t>
            </a:r>
            <a:endParaRPr lang="en-US" sz="72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750" y="57150"/>
            <a:ext cx="35349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Alleluia-Alleluia.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38903" y="4400550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dirty="0">
                <a:solidFill>
                  <a:srgbClr val="C00000"/>
                </a:solidFill>
              </a:rPr>
              <a:t>Alleluia.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900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pPr algn="just"/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Picture 3" descr="A group of people in robes&#10;&#10;Description automatically generated">
            <a:extLst>
              <a:ext uri="{FF2B5EF4-FFF2-40B4-BE49-F238E27FC236}">
                <a16:creationId xmlns:a16="http://schemas.microsoft.com/office/drawing/2014/main" id="{EFF35F4A-2E76-407F-81EF-643E0F0A37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796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3852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r>
              <a:rPr lang="en-US" sz="6600" dirty="0" err="1">
                <a:solidFill>
                  <a:srgbClr val="FFFF00"/>
                </a:solidFill>
              </a:rPr>
              <a:t>Thứ</a:t>
            </a:r>
            <a:r>
              <a:rPr lang="en-US" sz="6600" dirty="0">
                <a:solidFill>
                  <a:srgbClr val="FFFF00"/>
                </a:solidFill>
              </a:rPr>
              <a:t> </a:t>
            </a:r>
            <a:r>
              <a:rPr lang="en-US" sz="6600" dirty="0" err="1">
                <a:solidFill>
                  <a:srgbClr val="FFFF00"/>
                </a:solidFill>
              </a:rPr>
              <a:t>Bảy</a:t>
            </a:r>
            <a:br>
              <a:rPr lang="en-US" sz="6600" dirty="0">
                <a:solidFill>
                  <a:srgbClr val="FFFF00"/>
                </a:solidFill>
              </a:rPr>
            </a:br>
            <a:r>
              <a:rPr lang="en-US" sz="6600" dirty="0" err="1">
                <a:solidFill>
                  <a:srgbClr val="FFFF00"/>
                </a:solidFill>
              </a:rPr>
              <a:t>Tuần</a:t>
            </a:r>
            <a:r>
              <a:rPr lang="en-US" sz="6600" dirty="0">
                <a:solidFill>
                  <a:srgbClr val="FFFF00"/>
                </a:solidFill>
              </a:rPr>
              <a:t> XXXIII</a:t>
            </a:r>
            <a:br>
              <a:rPr lang="en-US" sz="6600" dirty="0">
                <a:solidFill>
                  <a:srgbClr val="FFFF00"/>
                </a:solidFill>
              </a:rPr>
            </a:br>
            <a:r>
              <a:rPr lang="en-US" sz="6600" dirty="0" err="1">
                <a:solidFill>
                  <a:srgbClr val="FFFF00"/>
                </a:solidFill>
              </a:rPr>
              <a:t>Thường</a:t>
            </a:r>
            <a:r>
              <a:rPr lang="en-US" sz="6600" dirty="0">
                <a:solidFill>
                  <a:srgbClr val="FFFF00"/>
                </a:solidFill>
              </a:rPr>
              <a:t> </a:t>
            </a:r>
            <a:r>
              <a:rPr lang="en-US" sz="6600" dirty="0" err="1">
                <a:solidFill>
                  <a:srgbClr val="FFFF00"/>
                </a:solidFill>
              </a:rPr>
              <a:t>Niên</a:t>
            </a:r>
            <a:endParaRPr lang="en-US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3940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around a statue of person&#10;&#10;Description automatically generated">
            <a:extLst>
              <a:ext uri="{FF2B5EF4-FFF2-40B4-BE49-F238E27FC236}">
                <a16:creationId xmlns:a16="http://schemas.microsoft.com/office/drawing/2014/main" id="{206E4FC5-4657-4230-81C8-C81C410B82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9144000" cy="51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72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"/>
            <a:ext cx="8610600" cy="2876550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rgbClr val="FFFF00"/>
                </a:solidFill>
              </a:rPr>
              <a:t>Bài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đọc</a:t>
            </a:r>
            <a:r>
              <a:rPr lang="en-US" dirty="0">
                <a:solidFill>
                  <a:srgbClr val="FFFF00"/>
                </a:solidFill>
              </a:rPr>
              <a:t> 1.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vi-VN" sz="2800" i="1" dirty="0">
                <a:solidFill>
                  <a:schemeClr val="bg1"/>
                </a:solidFill>
              </a:rPr>
              <a:t>Chính vì những hành vi tàn bạo tôi đã làm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vi-VN" sz="2800" i="1" dirty="0">
                <a:solidFill>
                  <a:schemeClr val="bg1"/>
                </a:solidFill>
              </a:rPr>
              <a:t>ở Giê-ru-sa-lem, mà tôi phải chịu buồn phiền vô hạn.</a:t>
            </a:r>
            <a:br>
              <a:rPr lang="vi-VN" sz="2800" i="1" dirty="0">
                <a:solidFill>
                  <a:schemeClr val="bg1"/>
                </a:solidFill>
              </a:rPr>
            </a:br>
            <a:r>
              <a:rPr lang="vi-VN" sz="3600" dirty="0">
                <a:solidFill>
                  <a:srgbClr val="FFFF00"/>
                </a:solidFill>
              </a:rPr>
              <a:t>Trích sách Ma-ca-bê quyển thứ nhất.</a:t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2800" i="1" dirty="0">
                <a:solidFill>
                  <a:srgbClr val="FFFF00"/>
                </a:solidFill>
              </a:rPr>
              <a:t>1 </a:t>
            </a:r>
            <a:r>
              <a:rPr lang="en-US" sz="2800" i="1" dirty="0" err="1">
                <a:solidFill>
                  <a:srgbClr val="FFFF00"/>
                </a:solidFill>
              </a:rPr>
              <a:t>Mcb</a:t>
            </a:r>
            <a:r>
              <a:rPr lang="en-US" sz="2800" i="1" dirty="0">
                <a:solidFill>
                  <a:srgbClr val="FFFF00"/>
                </a:solidFill>
              </a:rPr>
              <a:t> 6, 1-13</a:t>
            </a:r>
            <a:endParaRPr lang="en-US" i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A068F5-7C46-4E26-B738-A1BB4254E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2647950"/>
            <a:ext cx="5035732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161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6750"/>
            <a:ext cx="9144000" cy="4324349"/>
          </a:xfrm>
        </p:spPr>
        <p:txBody>
          <a:bodyPr>
            <a:normAutofit/>
          </a:bodyPr>
          <a:lstStyle/>
          <a:p>
            <a:pPr algn="just"/>
            <a:r>
              <a:rPr lang="vi-VN" sz="8800" dirty="0">
                <a:solidFill>
                  <a:schemeClr val="bg1"/>
                </a:solidFill>
              </a:rPr>
              <a:t>Lạy Chúa, con hoan hỷ vì được Ngài cứu thoát.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00" y="2630"/>
            <a:ext cx="58547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FF00"/>
                </a:solidFill>
              </a:rPr>
              <a:t>Đáp</a:t>
            </a:r>
            <a:r>
              <a:rPr lang="en-US" sz="4400" dirty="0">
                <a:solidFill>
                  <a:srgbClr val="FFFF00"/>
                </a:solidFill>
              </a:rPr>
              <a:t> ca. </a:t>
            </a:r>
            <a:r>
              <a:rPr lang="vi-VN" sz="2000" b="1" i="1" dirty="0">
                <a:solidFill>
                  <a:srgbClr val="FFFF00"/>
                </a:solidFill>
              </a:rPr>
              <a:t>Tv 9A, 2-3.4 và 6.16 và 19 </a:t>
            </a:r>
            <a:endParaRPr lang="en-US" i="1" dirty="0">
              <a:solidFill>
                <a:srgbClr val="FFFF00"/>
              </a:solidFill>
              <a:latin typeface="UTM Helv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979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1E4E54-D9DE-0AFC-529C-74FD7C78669F}"/>
              </a:ext>
            </a:extLst>
          </p:cNvPr>
          <p:cNvSpPr txBox="1"/>
          <p:nvPr/>
        </p:nvSpPr>
        <p:spPr>
          <a:xfrm>
            <a:off x="0" y="1"/>
            <a:ext cx="9144000" cy="49167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 defTabSz="685800"/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Ước gì những hạt giống ấy</a:t>
            </a:r>
            <a:r>
              <a:rPr lang="en-US" sz="45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5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biến đổi từ bên trong nhân loại và toàn thể vũ trụ này</a:t>
            </a:r>
            <a:r>
              <a:rPr lang="en-US" sz="45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5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trong khi vững</a:t>
            </a:r>
            <a:r>
              <a:rPr lang="en-US" sz="45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lòng mong đợi trời mới đất mới</a:t>
            </a:r>
            <a:r>
              <a:rPr lang="en-US" sz="45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5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lúc mà quyền lực Sự Dữ sẽ bị đánh bại</a:t>
            </a:r>
            <a:r>
              <a:rPr lang="en-US" sz="45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5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và vinh quang Cha sẽ chiếu sáng muôn đời</a:t>
            </a:r>
            <a:r>
              <a:rPr lang="en-US" sz="45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endParaRPr lang="vi-VN" sz="4500" dirty="0">
              <a:solidFill>
                <a:srgbClr val="FFFF00"/>
              </a:solidFill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0265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90550"/>
            <a:ext cx="9144000" cy="3886199"/>
          </a:xfrm>
        </p:spPr>
        <p:txBody>
          <a:bodyPr>
            <a:no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</a:rPr>
              <a:t>Đấng Cứu Độ chúng ta là Đức Giê-su Ki-tô đã tiêu diệt thần chết, và đã dùng Tin Mừng mà làm sáng tỏ phúc trường sinh.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750" y="57150"/>
            <a:ext cx="35349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Alleluia-Alleluia.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38903" y="4400550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dirty="0">
                <a:solidFill>
                  <a:srgbClr val="FFFF00"/>
                </a:solidFill>
              </a:rPr>
              <a:t>Alleluia.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387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around a statue of person&#10;&#10;Description automatically generated">
            <a:extLst>
              <a:ext uri="{FF2B5EF4-FFF2-40B4-BE49-F238E27FC236}">
                <a16:creationId xmlns:a16="http://schemas.microsoft.com/office/drawing/2014/main" id="{206E4FC5-4657-4230-81C8-C81C410B82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9144000" cy="51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152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pPr algn="just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038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FF0002-F9DA-9150-5034-0415D11F8759}"/>
              </a:ext>
            </a:extLst>
          </p:cNvPr>
          <p:cNvSpPr txBox="1"/>
          <p:nvPr/>
        </p:nvSpPr>
        <p:spPr>
          <a:xfrm>
            <a:off x="0" y="231649"/>
            <a:ext cx="9088912" cy="468589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 defTabSz="685800"/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Xin cho ân sủng của Năm</a:t>
            </a:r>
            <a:r>
              <a:rPr lang="en-US" sz="50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Thánh này</a:t>
            </a:r>
            <a:r>
              <a:rPr lang="en-US" sz="50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0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khơi dậy trong chúng con</a:t>
            </a:r>
            <a:r>
              <a:rPr lang="en-US" sz="50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 là Những Người Lữ Hành Hy Vọng</a:t>
            </a:r>
            <a:r>
              <a:rPr lang="en-US" sz="50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0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niềm khao khát kho tàng ở trên trời</a:t>
            </a:r>
            <a:r>
              <a:rPr lang="en-US" sz="50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000" dirty="0">
                <a:solidFill>
                  <a:prstClr val="white"/>
                </a:solidFill>
                <a:ea typeface="Segoe UI Black" panose="020B0A02040204020203" pitchFamily="34" charset="0"/>
              </a:rPr>
              <a:t> đ</a:t>
            </a:r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ồng thời cũng làm lan tỏa trên khắp thế giới</a:t>
            </a:r>
            <a:r>
              <a:rPr lang="en-US" sz="50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endParaRPr lang="vi-VN" sz="5000" dirty="0">
              <a:solidFill>
                <a:srgbClr val="FFFF00"/>
              </a:solidFill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698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748ABB-EE38-6E79-1095-9A23AA9B59F5}"/>
              </a:ext>
            </a:extLst>
          </p:cNvPr>
          <p:cNvSpPr txBox="1"/>
          <p:nvPr/>
        </p:nvSpPr>
        <p:spPr>
          <a:xfrm>
            <a:off x="0" y="1"/>
            <a:ext cx="9085672" cy="505523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 defTabSz="685800"/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niềm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vui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và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sự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bình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an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của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Đấng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Cứu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Chuộc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chúng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con</a:t>
            </a:r>
            <a:r>
              <a:rPr lang="en-US" sz="54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Xin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tôn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vinh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và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ngợi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khen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Cha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là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Thiên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Chúa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chúng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con</a:t>
            </a:r>
            <a:r>
              <a:rPr lang="en-US" sz="54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Cha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đáng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chúc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tụng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mãi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muôn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đời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. </a:t>
            </a:r>
            <a:r>
              <a:rPr lang="en-US" sz="5400" dirty="0">
                <a:solidFill>
                  <a:srgbClr val="FFFF00"/>
                </a:solidFill>
                <a:ea typeface="Segoe UI Black" panose="020B0A02040204020203" pitchFamily="34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3098113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pPr algn="just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763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r>
              <a:rPr lang="en-US" sz="6600" dirty="0" err="1">
                <a:solidFill>
                  <a:srgbClr val="002060"/>
                </a:solidFill>
              </a:rPr>
              <a:t>Thứ</a:t>
            </a:r>
            <a:r>
              <a:rPr lang="en-US" sz="6600" dirty="0">
                <a:solidFill>
                  <a:srgbClr val="002060"/>
                </a:solidFill>
              </a:rPr>
              <a:t> </a:t>
            </a:r>
            <a:r>
              <a:rPr lang="en-US" sz="6600" dirty="0" err="1">
                <a:solidFill>
                  <a:srgbClr val="002060"/>
                </a:solidFill>
              </a:rPr>
              <a:t>Hai</a:t>
            </a:r>
            <a:br>
              <a:rPr lang="en-US" sz="6600" dirty="0">
                <a:solidFill>
                  <a:srgbClr val="002060"/>
                </a:solidFill>
              </a:rPr>
            </a:br>
            <a:r>
              <a:rPr lang="en-US" sz="6600" dirty="0" err="1">
                <a:solidFill>
                  <a:srgbClr val="002060"/>
                </a:solidFill>
              </a:rPr>
              <a:t>Tuần</a:t>
            </a:r>
            <a:r>
              <a:rPr lang="en-US" sz="6600" dirty="0">
                <a:solidFill>
                  <a:srgbClr val="002060"/>
                </a:solidFill>
              </a:rPr>
              <a:t> XXXIII</a:t>
            </a:r>
            <a:br>
              <a:rPr lang="en-US" sz="6600" dirty="0">
                <a:solidFill>
                  <a:srgbClr val="002060"/>
                </a:solidFill>
              </a:rPr>
            </a:br>
            <a:r>
              <a:rPr lang="en-US" sz="6600" dirty="0" err="1">
                <a:solidFill>
                  <a:srgbClr val="002060"/>
                </a:solidFill>
              </a:rPr>
              <a:t>Thường</a:t>
            </a:r>
            <a:r>
              <a:rPr lang="en-US" sz="6600" dirty="0">
                <a:solidFill>
                  <a:srgbClr val="002060"/>
                </a:solidFill>
              </a:rPr>
              <a:t> </a:t>
            </a:r>
            <a:r>
              <a:rPr lang="en-US" sz="6600" dirty="0" err="1">
                <a:solidFill>
                  <a:srgbClr val="002060"/>
                </a:solidFill>
              </a:rPr>
              <a:t>Niên</a:t>
            </a:r>
            <a:endParaRPr lang="en-US" sz="6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667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799</Words>
  <Application>Microsoft Office PowerPoint</Application>
  <PresentationFormat>On-screen Show (16:9)</PresentationFormat>
  <Paragraphs>49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52</vt:i4>
      </vt:variant>
    </vt:vector>
  </HeadingPairs>
  <TitlesOfParts>
    <vt:vector size="69" baseType="lpstr">
      <vt:lpstr>Arial</vt:lpstr>
      <vt:lpstr>UTM American Sans</vt:lpstr>
      <vt:lpstr>UTM Helve</vt:lpstr>
      <vt:lpstr>Office Theme</vt:lpstr>
      <vt:lpstr>1_Office Theme</vt:lpstr>
      <vt:lpstr>2_Office Theme</vt:lpstr>
      <vt:lpstr>3_Office Theme</vt:lpstr>
      <vt:lpstr>4_Office Theme</vt:lpstr>
      <vt:lpstr>5_Office Theme</vt:lpstr>
      <vt:lpstr>7_Office Theme</vt:lpstr>
      <vt:lpstr>15_Office Theme</vt:lpstr>
      <vt:lpstr>16_Office Theme</vt:lpstr>
      <vt:lpstr>17_Office Theme</vt:lpstr>
      <vt:lpstr>18_Office Theme</vt:lpstr>
      <vt:lpstr>8_Office Theme</vt:lpstr>
      <vt:lpstr>9_Office Theme</vt:lpstr>
      <vt:lpstr>10_Office Theme</vt:lpstr>
      <vt:lpstr>ĐÁP CA SAU CHÚA NHẬT XXXIII THƯỜNG NIÊN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Hai Tuần XXXIII Thường Niên</vt:lpstr>
      <vt:lpstr>PowerPoint Presentation</vt:lpstr>
      <vt:lpstr>PowerPoint Presentation</vt:lpstr>
      <vt:lpstr>Bài đọc 1. Một cơn thịnh nộ lớn đe dọa Ít-ra-en. Trích sách Ma-ca-bê quyển thứ nhất. 1 Mcb 1,10-15.41-43.54-57.62-64</vt:lpstr>
      <vt:lpstr>Lạy Chúa, xin cho con được sống, thánh ý của Ngài, con sẽ tuân theo.</vt:lpstr>
      <vt:lpstr>Chúa nói: Tôi là ánh sáng thế gian. Ai theo tôi, sẽ nhận được ánh sáng đem lại sự sống.</vt:lpstr>
      <vt:lpstr>PowerPoint Presentation</vt:lpstr>
      <vt:lpstr>PowerPoint Presentation</vt:lpstr>
      <vt:lpstr>Thứ Ba Tuần XXXIII Thường Niên</vt:lpstr>
      <vt:lpstr>CUNG HIẾN THÁNH ĐƯỜNG THÁNH PHÊRÔ VÀ THÁNH PHAOLÔ </vt:lpstr>
      <vt:lpstr>PowerPoint Presentation</vt:lpstr>
      <vt:lpstr>Bài đọc 1. Tôi để lại cho đám thanh niên một tấm gương cao đẹp về cái chết, vì các Lề Luật đáng kính và thánh thiện. Trích sách Ma-ca-bê quyển thứ hai. 2 Mcb 6, 18-31</vt:lpstr>
      <vt:lpstr>Có Chúa đỡ nâng tôi.</vt:lpstr>
      <vt:lpstr>Thiên Chúa đã yêu thương chúng ta, và sai Con của Người đến làm của lễ đền tội cho chúng ta.</vt:lpstr>
      <vt:lpstr>PowerPoint Presentation</vt:lpstr>
      <vt:lpstr>PowerPoint Presentation</vt:lpstr>
      <vt:lpstr>Thứ Tư Tuần XXXIII Thường Niên</vt:lpstr>
      <vt:lpstr>PowerPoint Presentation</vt:lpstr>
      <vt:lpstr>Bài đọc 1. Đấng Tạo Hóa càn khôn sẽ trả lại cho các con hơi thở và sự sống. Trích sách Ma-ca-bê quyển thứ hai.</vt:lpstr>
      <vt:lpstr>Lạy Chúa, khi thức giấc, con được thỏa tình chiêm ngưỡng Thánh Nhan.</vt:lpstr>
      <vt:lpstr>Chúa nói: Chính Thầy đã chọn anh em từ giữa thế gian, để anh em ra đi, sinh được hoa trái, và hoa trái của anh em tồn tại.</vt:lpstr>
      <vt:lpstr>PowerPoint Presentation</vt:lpstr>
      <vt:lpstr>PowerPoint Presentation</vt:lpstr>
      <vt:lpstr>Thứ Năm Tuần XXXIII Thường Niên</vt:lpstr>
      <vt:lpstr>PowerPoint Presentation</vt:lpstr>
      <vt:lpstr>Bài đọc 1. Chúng tôi vẫn trung thành với Giao Ước của cha ông chúng tôi. Trích sách Ma-ca-bê quyển thứ nhất. 1 Mcb 2, 15-29</vt:lpstr>
      <vt:lpstr>Ai sống đời hoàn hảo, Ta cho hưởng ơn cứu độ Chúa trời.</vt:lpstr>
      <vt:lpstr>Ngày hôm nay, anh em chớ cứng lòng, nhưng hãy nghe tiếng Chúa.</vt:lpstr>
      <vt:lpstr>PowerPoint Presentation</vt:lpstr>
      <vt:lpstr>PowerPoint Presentation</vt:lpstr>
      <vt:lpstr>Thứ Sáu Tuần XXXIII Thường Niên</vt:lpstr>
      <vt:lpstr>PowerPoint Presentation</vt:lpstr>
      <vt:lpstr>Bài đọc 1. Hỡi con gái Xi-on, hãy vui sướng reo hò, vì này Ta đang đến. Bài trích sách ngôn sứ Da-ca-ri-a. DCR 2,14-17</vt:lpstr>
      <vt:lpstr>Đấng Toàn Năng đã làm cho tôi biết bao điều cao cả, danh Người thật chí thánh chí tôn !</vt:lpstr>
      <vt:lpstr>Phúc thay kẻ lắng nghe và tuân giữ lời Thiên Chúa.</vt:lpstr>
      <vt:lpstr>PowerPoint Presentation</vt:lpstr>
      <vt:lpstr>PowerPoint Presentation</vt:lpstr>
      <vt:lpstr>Thứ Bảy Tuần XXXIII Thường Niên</vt:lpstr>
      <vt:lpstr>PowerPoint Presentation</vt:lpstr>
      <vt:lpstr>Bài đọc 1. Chính vì những hành vi tàn bạo tôi đã làm ở Giê-ru-sa-lem, mà tôi phải chịu buồn phiền vô hạn. Trích sách Ma-ca-bê quyển thứ nhất. 1 Mcb 6, 1-13</vt:lpstr>
      <vt:lpstr>Lạy Chúa, con hoan hỷ vì được Ngài cứu thoát.</vt:lpstr>
      <vt:lpstr>Đấng Cứu Độ chúng ta là Đức Giê-su Ki-tô đã tiêu diệt thần chết, và đã dùng Tin Mừng mà làm sáng tỏ phúc trường sinh.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ĐÁP CA SAU CHÚA NHẬT XXXIII THƯỜNG NIÊN</dc:title>
  <dc:creator>Hùng</dc:creator>
  <cp:lastModifiedBy>Hùng</cp:lastModifiedBy>
  <cp:revision>1</cp:revision>
  <dcterms:created xsi:type="dcterms:W3CDTF">2025-10-20T03:28:07Z</dcterms:created>
  <dcterms:modified xsi:type="dcterms:W3CDTF">2025-10-20T03:47:55Z</dcterms:modified>
</cp:coreProperties>
</file>