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828" r:id="rId6"/>
    <p:sldMasterId id="2147483840" r:id="rId7"/>
    <p:sldMasterId id="2147483864" r:id="rId8"/>
    <p:sldMasterId id="2147483888" r:id="rId9"/>
    <p:sldMasterId id="2147483948" r:id="rId10"/>
    <p:sldMasterId id="2147483960" r:id="rId11"/>
    <p:sldMasterId id="2147483972" r:id="rId12"/>
    <p:sldMasterId id="2147483984" r:id="rId13"/>
    <p:sldMasterId id="2147483996" r:id="rId14"/>
    <p:sldMasterId id="2147484008" r:id="rId15"/>
    <p:sldMasterId id="2147484020" r:id="rId16"/>
    <p:sldMasterId id="2147484032" r:id="rId17"/>
    <p:sldMasterId id="2147484044" r:id="rId18"/>
    <p:sldMasterId id="2147484056" r:id="rId19"/>
    <p:sldMasterId id="2147484068" r:id="rId20"/>
    <p:sldMasterId id="2147484080" r:id="rId21"/>
    <p:sldMasterId id="2147484092" r:id="rId22"/>
    <p:sldMasterId id="2147484104" r:id="rId23"/>
    <p:sldMasterId id="2147484128" r:id="rId24"/>
  </p:sldMasterIdLst>
  <p:sldIdLst>
    <p:sldId id="256" r:id="rId25"/>
    <p:sldId id="257" r:id="rId26"/>
    <p:sldId id="316" r:id="rId27"/>
    <p:sldId id="317" r:id="rId28"/>
    <p:sldId id="318" r:id="rId29"/>
    <p:sldId id="319" r:id="rId30"/>
    <p:sldId id="320" r:id="rId31"/>
    <p:sldId id="356" r:id="rId32"/>
    <p:sldId id="258" r:id="rId33"/>
    <p:sldId id="322" r:id="rId34"/>
    <p:sldId id="323" r:id="rId35"/>
    <p:sldId id="324" r:id="rId36"/>
    <p:sldId id="325" r:id="rId37"/>
    <p:sldId id="326" r:id="rId38"/>
    <p:sldId id="357" r:id="rId39"/>
    <p:sldId id="259" r:id="rId40"/>
    <p:sldId id="329" r:id="rId41"/>
    <p:sldId id="330" r:id="rId42"/>
    <p:sldId id="331" r:id="rId43"/>
    <p:sldId id="332" r:id="rId44"/>
    <p:sldId id="333" r:id="rId45"/>
    <p:sldId id="358" r:id="rId46"/>
    <p:sldId id="260" r:id="rId47"/>
    <p:sldId id="341" r:id="rId48"/>
    <p:sldId id="376" r:id="rId49"/>
    <p:sldId id="385" r:id="rId50"/>
    <p:sldId id="389" r:id="rId51"/>
    <p:sldId id="380" r:id="rId52"/>
    <p:sldId id="381" r:id="rId53"/>
    <p:sldId id="382" r:id="rId54"/>
    <p:sldId id="383" r:id="rId55"/>
    <p:sldId id="384" r:id="rId56"/>
    <p:sldId id="359" r:id="rId57"/>
    <p:sldId id="377" r:id="rId58"/>
    <p:sldId id="386" r:id="rId59"/>
    <p:sldId id="387" r:id="rId60"/>
    <p:sldId id="388" r:id="rId61"/>
    <p:sldId id="378" r:id="rId62"/>
    <p:sldId id="379" r:id="rId63"/>
    <p:sldId id="390" r:id="rId64"/>
    <p:sldId id="391" r:id="rId65"/>
    <p:sldId id="360" r:id="rId66"/>
    <p:sldId id="392" r:id="rId67"/>
    <p:sldId id="393" r:id="rId68"/>
    <p:sldId id="394" r:id="rId69"/>
    <p:sldId id="396" r:id="rId70"/>
    <p:sldId id="361" r:id="rId71"/>
    <p:sldId id="362" r:id="rId72"/>
    <p:sldId id="363" r:id="rId73"/>
    <p:sldId id="364" r:id="rId74"/>
    <p:sldId id="365" r:id="rId75"/>
    <p:sldId id="368" r:id="rId76"/>
    <p:sldId id="367" r:id="rId77"/>
    <p:sldId id="369" r:id="rId78"/>
    <p:sldId id="370" r:id="rId79"/>
    <p:sldId id="371" r:id="rId80"/>
    <p:sldId id="372" r:id="rId81"/>
    <p:sldId id="373" r:id="rId82"/>
    <p:sldId id="375" r:id="rId8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61" autoAdjust="0"/>
  </p:normalViewPr>
  <p:slideViewPr>
    <p:cSldViewPr>
      <p:cViewPr>
        <p:scale>
          <a:sx n="150" d="100"/>
          <a:sy n="150" d="100"/>
        </p:scale>
        <p:origin x="-2424" y="-708"/>
      </p:cViewPr>
      <p:guideLst>
        <p:guide orient="horz" pos="1620"/>
        <p:guide pos="2880"/>
      </p:guideLst>
    </p:cSldViewPr>
  </p:slideViewPr>
  <p:outlineViewPr>
    <p:cViewPr>
      <p:scale>
        <a:sx n="33" d="100"/>
        <a:sy n="33" d="100"/>
      </p:scale>
      <p:origin x="0" y="180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presProps" Target="pres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5" Type="http://schemas.openxmlformats.org/officeDocument/2006/relationships/slideMaster" Target="slideMasters/slideMaster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slide" Target="slides/slide53.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80" Type="http://schemas.openxmlformats.org/officeDocument/2006/relationships/slide" Target="slides/slide56.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7" Type="http://schemas.openxmlformats.org/officeDocument/2006/relationships/slideMaster" Target="slideMasters/slideMaster7.xml"/><Relationship Id="rId71" Type="http://schemas.openxmlformats.org/officeDocument/2006/relationships/slide" Target="slides/slide47.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tableStyles" Target="tableStyles.xml"/><Relationship Id="rId61" Type="http://schemas.openxmlformats.org/officeDocument/2006/relationships/slide" Target="slides/slide37.xml"/><Relationship Id="rId82"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491295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34964396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9660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8205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2856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29264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085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57164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1507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1923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3309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666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22774342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5006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2292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0877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5281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9929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7433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5891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4441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09081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476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2944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7413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78854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51455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82553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21223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9480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7104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41226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05972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4819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668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00099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63591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1075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6156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68528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3602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724591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1995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1886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5126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76042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67606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98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72983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44821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87216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5613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522368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7327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9589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3169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0219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33056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20342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603269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60638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83752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66615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83173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337161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51683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9483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1868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45819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4408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212888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847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31462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53100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11219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38739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0457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158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78630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403700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5049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2313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159398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38605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4953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83410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7208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98030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443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98650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19667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695203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559106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767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9425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10122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021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84861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72082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980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18155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44303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19667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695203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559106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7670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94258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10122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0217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84861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720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2598725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81254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98030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44303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19667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695203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559106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7670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94258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10122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0217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8486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70193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230975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17149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03538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118628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89827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53637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233241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70346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19894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0202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84053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685580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230975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17149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03538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118628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89827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5363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233241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70346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198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29448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020231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685580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85478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0650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24780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196427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51596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417877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663429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256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6684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5521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74550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158803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85478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0650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24780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196427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51596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417877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6634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76042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25605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5521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74550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158803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85478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0650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24780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196427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51596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4178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02198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663429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25605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5521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74550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1588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186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7863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986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31841974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1815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812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7019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840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294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668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7604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0219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1868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786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3559084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9865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1815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812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7019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8405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2944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668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7604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0219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186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t>11/12/2025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38020695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7863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9865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1815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8125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7019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8405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7547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80562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94020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008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t>11/12/2025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42881688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36290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5343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13657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2337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5738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28055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5808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5608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92754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37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t>11/12/2025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5313127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0750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08671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50989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2695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9664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9309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10338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38035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59651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3206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23899837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5759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03396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1534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82023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0395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17215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80754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18447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13277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617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A35A08-1557-4307-94B7-3280B9FE170D}" type="slidenum">
              <a:rPr lang="en-US" smtClean="0"/>
              <a:t>‹#›</a:t>
            </a:fld>
            <a:endParaRPr lang="en-US"/>
          </a:p>
        </p:txBody>
      </p:sp>
    </p:spTree>
    <p:extLst>
      <p:ext uri="{BB962C8B-B14F-4D97-AF65-F5344CB8AC3E}">
        <p14:creationId xmlns:p14="http://schemas.microsoft.com/office/powerpoint/2010/main" val="38304322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8432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6335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0067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6226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0182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26690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44785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685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44087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936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t>11/12/2025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t>‹#›</a:t>
            </a:fld>
            <a:endParaRPr lang="en-US"/>
          </a:p>
        </p:txBody>
      </p:sp>
    </p:spTree>
    <p:extLst>
      <p:ext uri="{BB962C8B-B14F-4D97-AF65-F5344CB8AC3E}">
        <p14:creationId xmlns:p14="http://schemas.microsoft.com/office/powerpoint/2010/main" val="733835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303510"/>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5091803"/>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084478"/>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627870"/>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1256318"/>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5301865"/>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055413"/>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802784"/>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802784"/>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802784"/>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1933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9579001"/>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9579001"/>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39812"/>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39812"/>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39812"/>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1933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1933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1933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650631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20617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96017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11/12/2025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617115"/>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10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7.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4.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3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55.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32.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g"/><Relationship Id="rId1" Type="http://schemas.openxmlformats.org/officeDocument/2006/relationships/slideLayout" Target="../slideLayouts/slideLayout111.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Layout" Target="../slideLayouts/slideLayout11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56.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2.xml"/></Relationships>
</file>

<file path=ppt/slides/_rels/slide5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g"/><Relationship Id="rId1" Type="http://schemas.openxmlformats.org/officeDocument/2006/relationships/slideLayout" Target="../slideLayouts/slideLayout122.xml"/></Relationships>
</file>

<file path=ppt/slides/_rels/slide5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2.xml"/></Relationships>
</file>

<file path=ppt/slides/_rels/slide5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13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r>
              <a:rPr lang="en-US" dirty="0" smtClean="0">
                <a:solidFill>
                  <a:schemeClr val="bg1"/>
                </a:solidFill>
              </a:rPr>
              <a:t>ĐÁP CA</a:t>
            </a:r>
            <a:br>
              <a:rPr lang="en-US" dirty="0" smtClean="0">
                <a:solidFill>
                  <a:schemeClr val="bg1"/>
                </a:solidFill>
              </a:rPr>
            </a:br>
            <a:r>
              <a:rPr lang="en-US" dirty="0" smtClean="0">
                <a:solidFill>
                  <a:schemeClr val="bg1"/>
                </a:solidFill>
              </a:rPr>
              <a:t>TUẦN IV MÙA VỌNG </a:t>
            </a:r>
            <a:endParaRPr lang="en-US" dirty="0">
              <a:solidFill>
                <a:schemeClr val="bg1"/>
              </a:solidFill>
            </a:endParaRPr>
          </a:p>
        </p:txBody>
      </p:sp>
    </p:spTree>
    <p:extLst>
      <p:ext uri="{BB962C8B-B14F-4D97-AF65-F5344CB8AC3E}">
        <p14:creationId xmlns:p14="http://schemas.microsoft.com/office/powerpoint/2010/main" val="883403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r>
              <a:rPr lang="en-US" dirty="0" smtClean="0">
                <a:solidFill>
                  <a:schemeClr val="bg1"/>
                </a:solidFill>
              </a:rPr>
              <a:t>THỨ BA</a:t>
            </a:r>
            <a:br>
              <a:rPr lang="en-US" dirty="0" smtClean="0">
                <a:solidFill>
                  <a:schemeClr val="bg1"/>
                </a:solidFill>
              </a:rPr>
            </a:br>
            <a:r>
              <a:rPr lang="en-US" dirty="0" smtClean="0">
                <a:solidFill>
                  <a:schemeClr val="bg1"/>
                </a:solidFill>
              </a:rPr>
              <a:t>TUẦN IV MÙA VỌNG</a:t>
            </a:r>
            <a:endParaRPr lang="en-US" dirty="0">
              <a:solidFill>
                <a:schemeClr val="bg1"/>
              </a:solidFill>
            </a:endParaRPr>
          </a:p>
        </p:txBody>
      </p:sp>
    </p:spTree>
    <p:extLst>
      <p:ext uri="{BB962C8B-B14F-4D97-AF65-F5344CB8AC3E}">
        <p14:creationId xmlns:p14="http://schemas.microsoft.com/office/powerpoint/2010/main" val="2165723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964390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14800" y="0"/>
            <a:ext cx="5029200" cy="5143499"/>
          </a:xfrm>
        </p:spPr>
        <p:txBody>
          <a:bodyPr>
            <a:normAutofit/>
          </a:bodyPr>
          <a:lstStyle/>
          <a:p>
            <a:pPr algn="l"/>
            <a:r>
              <a:rPr lang="vi-VN" sz="3600" dirty="0">
                <a:solidFill>
                  <a:srgbClr val="FFFF00"/>
                </a:solidFill>
              </a:rPr>
              <a:t>Bài đọc 1</a:t>
            </a:r>
            <a:r>
              <a:rPr lang="vi-VN" sz="3600" dirty="0">
                <a:solidFill>
                  <a:schemeClr val="bg1"/>
                </a:solidFill>
              </a:rPr>
              <a:t/>
            </a:r>
            <a:br>
              <a:rPr lang="vi-VN" sz="3600" dirty="0">
                <a:solidFill>
                  <a:schemeClr val="bg1"/>
                </a:solidFill>
              </a:rPr>
            </a:br>
            <a:r>
              <a:rPr lang="vi-VN" sz="3200" i="1" dirty="0">
                <a:solidFill>
                  <a:schemeClr val="bg1"/>
                </a:solidFill>
              </a:rPr>
              <a:t>Này Ta sai ngôn sứ Ê-li-a đến với các ngươi, trước khi ngày của Đức Chúa đến</a:t>
            </a:r>
            <a:r>
              <a:rPr lang="vi-VN" sz="3200" i="1" dirty="0" smtClean="0">
                <a:solidFill>
                  <a:schemeClr val="bg1"/>
                </a:solidFill>
              </a:rPr>
              <a:t>.</a:t>
            </a:r>
            <a:r>
              <a:rPr lang="vi-VN" sz="3200" i="1" dirty="0">
                <a:solidFill>
                  <a:schemeClr val="bg1"/>
                </a:solidFill>
              </a:rPr>
              <a:t/>
            </a:r>
            <a:br>
              <a:rPr lang="vi-VN" sz="3200" i="1" dirty="0">
                <a:solidFill>
                  <a:schemeClr val="bg1"/>
                </a:solidFill>
              </a:rPr>
            </a:br>
            <a:r>
              <a:rPr lang="vi-VN" sz="3200" dirty="0">
                <a:solidFill>
                  <a:srgbClr val="FFFF00"/>
                </a:solidFill>
              </a:rPr>
              <a:t>Bài trích sách ngôn sứ Ma-la-khi.</a:t>
            </a:r>
            <a:endParaRPr lang="en-US" dirty="0">
              <a:solidFill>
                <a:srgbClr val="FFFF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123950"/>
            <a:ext cx="4093175" cy="3281362"/>
          </a:xfrm>
          <a:prstGeom prst="rect">
            <a:avLst/>
          </a:prstGeom>
        </p:spPr>
      </p:pic>
    </p:spTree>
    <p:extLst>
      <p:ext uri="{BB962C8B-B14F-4D97-AF65-F5344CB8AC3E}">
        <p14:creationId xmlns:p14="http://schemas.microsoft.com/office/powerpoint/2010/main" val="712384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14350"/>
            <a:ext cx="9144000" cy="4400549"/>
          </a:xfrm>
        </p:spPr>
        <p:txBody>
          <a:bodyPr>
            <a:noAutofit/>
          </a:bodyPr>
          <a:lstStyle/>
          <a:p>
            <a:pPr algn="just"/>
            <a:r>
              <a:rPr lang="vi-VN" sz="6600" dirty="0">
                <a:solidFill>
                  <a:schemeClr val="bg1"/>
                </a:solidFill>
              </a:rPr>
              <a:t>Hãy đứng thẳng và ngẩng đầu </a:t>
            </a:r>
            <a:r>
              <a:rPr lang="vi-VN" sz="6600" dirty="0" smtClean="0">
                <a:solidFill>
                  <a:schemeClr val="bg1"/>
                </a:solidFill>
              </a:rPr>
              <a:t>lên,</a:t>
            </a:r>
            <a:r>
              <a:rPr lang="en-US" sz="6600" dirty="0">
                <a:solidFill>
                  <a:schemeClr val="bg1"/>
                </a:solidFill>
              </a:rPr>
              <a:t> </a:t>
            </a:r>
            <a:r>
              <a:rPr lang="vi-VN" sz="6600" dirty="0" smtClean="0">
                <a:solidFill>
                  <a:schemeClr val="bg1"/>
                </a:solidFill>
              </a:rPr>
              <a:t>vì </a:t>
            </a:r>
            <a:r>
              <a:rPr lang="vi-VN" sz="6600" dirty="0">
                <a:solidFill>
                  <a:schemeClr val="bg1"/>
                </a:solidFill>
              </a:rPr>
              <a:t>anh em sắp được cứu chuộc.</a:t>
            </a:r>
            <a:endParaRPr lang="en-US" sz="6600" dirty="0">
              <a:solidFill>
                <a:schemeClr val="bg1"/>
              </a:solidFill>
            </a:endParaRPr>
          </a:p>
        </p:txBody>
      </p:sp>
      <p:sp>
        <p:nvSpPr>
          <p:cNvPr id="3" name="Rectangle 2"/>
          <p:cNvSpPr/>
          <p:nvPr/>
        </p:nvSpPr>
        <p:spPr>
          <a:xfrm>
            <a:off x="0" y="0"/>
            <a:ext cx="1797287" cy="707886"/>
          </a:xfrm>
          <a:prstGeom prst="rect">
            <a:avLst/>
          </a:prstGeom>
        </p:spPr>
        <p:txBody>
          <a:bodyPr wrap="none">
            <a:spAutoFit/>
          </a:bodyPr>
          <a:lstStyle/>
          <a:p>
            <a:r>
              <a:rPr lang="en-US" sz="4000" dirty="0" err="1">
                <a:solidFill>
                  <a:srgbClr val="FFFF00"/>
                </a:solidFill>
              </a:rPr>
              <a:t>Đáp</a:t>
            </a:r>
            <a:r>
              <a:rPr lang="en-US" sz="4000" dirty="0">
                <a:solidFill>
                  <a:srgbClr val="FFFF00"/>
                </a:solidFill>
              </a:rPr>
              <a:t> </a:t>
            </a:r>
            <a:r>
              <a:rPr lang="en-US" sz="4000" dirty="0" err="1">
                <a:solidFill>
                  <a:srgbClr val="FFFF00"/>
                </a:solidFill>
              </a:rPr>
              <a:t>ca</a:t>
            </a:r>
            <a:r>
              <a:rPr lang="en-US" sz="4000" dirty="0">
                <a:solidFill>
                  <a:srgbClr val="FFFF00"/>
                </a:solidFill>
              </a:rPr>
              <a:t>:</a:t>
            </a:r>
            <a:endParaRPr lang="en-US" sz="1600" dirty="0">
              <a:solidFill>
                <a:prstClr val="black"/>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387" y="209550"/>
            <a:ext cx="4447624" cy="393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7413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95350"/>
            <a:ext cx="9144000" cy="3733799"/>
          </a:xfrm>
        </p:spPr>
        <p:txBody>
          <a:bodyPr>
            <a:noAutofit/>
          </a:bodyPr>
          <a:lstStyle/>
          <a:p>
            <a:pPr algn="just"/>
            <a:r>
              <a:rPr lang="vi-VN" sz="4800" dirty="0">
                <a:solidFill>
                  <a:schemeClr val="bg1"/>
                </a:solidFill>
              </a:rPr>
              <a:t>Lạy Đức Ki-tô là Vua muôn nước, là đá tảng góc tường của toà nhà Giáo Hội. Xin ngự đến và cứu độ con người, Chúa đã lấy đất mà dựng nên.</a:t>
            </a:r>
            <a:endParaRPr lang="en-US" sz="4800" dirty="0">
              <a:solidFill>
                <a:schemeClr val="bg1"/>
              </a:solidFill>
            </a:endParaRPr>
          </a:p>
        </p:txBody>
      </p:sp>
      <p:sp>
        <p:nvSpPr>
          <p:cNvPr id="3" name="Rectangle 2"/>
          <p:cNvSpPr/>
          <p:nvPr/>
        </p:nvSpPr>
        <p:spPr>
          <a:xfrm>
            <a:off x="0" y="0"/>
            <a:ext cx="3534942" cy="707886"/>
          </a:xfrm>
          <a:prstGeom prst="rect">
            <a:avLst/>
          </a:prstGeom>
        </p:spPr>
        <p:txBody>
          <a:bodyPr wrap="none">
            <a:spAutoFit/>
          </a:bodyPr>
          <a:lstStyle/>
          <a:p>
            <a:r>
              <a:rPr lang="en-US" sz="4000" dirty="0" smtClean="0">
                <a:solidFill>
                  <a:srgbClr val="FFFF00"/>
                </a:solidFill>
              </a:rPr>
              <a:t>Alleluia-Alleluia.</a:t>
            </a:r>
            <a:endParaRPr lang="en-US" sz="1600" dirty="0">
              <a:solidFill>
                <a:prstClr val="black"/>
              </a:solidFill>
            </a:endParaRPr>
          </a:p>
        </p:txBody>
      </p:sp>
      <p:sp>
        <p:nvSpPr>
          <p:cNvPr id="4" name="Rectangle 3"/>
          <p:cNvSpPr/>
          <p:nvPr/>
        </p:nvSpPr>
        <p:spPr>
          <a:xfrm>
            <a:off x="7162800" y="4324350"/>
            <a:ext cx="1881502" cy="707886"/>
          </a:xfrm>
          <a:prstGeom prst="rect">
            <a:avLst/>
          </a:prstGeom>
        </p:spPr>
        <p:txBody>
          <a:bodyPr wrap="square">
            <a:spAutoFit/>
          </a:bodyPr>
          <a:lstStyle/>
          <a:p>
            <a:r>
              <a:rPr lang="en-US" sz="4000" dirty="0" smtClean="0">
                <a:solidFill>
                  <a:srgbClr val="FFFF00"/>
                </a:solidFill>
              </a:rPr>
              <a:t>Alleluia.</a:t>
            </a:r>
            <a:endParaRPr lang="en-US" sz="1600" dirty="0">
              <a:solidFill>
                <a:prstClr val="black"/>
              </a:solidFill>
            </a:endParaRPr>
          </a:p>
        </p:txBody>
      </p:sp>
    </p:spTree>
    <p:extLst>
      <p:ext uri="{BB962C8B-B14F-4D97-AF65-F5344CB8AC3E}">
        <p14:creationId xmlns:p14="http://schemas.microsoft.com/office/powerpoint/2010/main" val="4074747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517578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763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r>
              <a:rPr lang="en-US" dirty="0" smtClean="0">
                <a:solidFill>
                  <a:srgbClr val="FFFF00"/>
                </a:solidFill>
              </a:rPr>
              <a:t>THỨ TƯ NGÀY 24/12</a:t>
            </a:r>
            <a:br>
              <a:rPr lang="en-US" dirty="0" smtClean="0">
                <a:solidFill>
                  <a:srgbClr val="FFFF00"/>
                </a:solidFill>
              </a:rPr>
            </a:br>
            <a:r>
              <a:rPr lang="en-US" dirty="0" smtClean="0">
                <a:solidFill>
                  <a:srgbClr val="FFFF00"/>
                </a:solidFill>
              </a:rPr>
              <a:t>TUẦN </a:t>
            </a:r>
            <a:r>
              <a:rPr lang="en-US" dirty="0">
                <a:solidFill>
                  <a:srgbClr val="FFFF00"/>
                </a:solidFill>
              </a:rPr>
              <a:t>I</a:t>
            </a:r>
            <a:r>
              <a:rPr lang="en-US" dirty="0" smtClean="0">
                <a:solidFill>
                  <a:srgbClr val="FFFF00"/>
                </a:solidFill>
              </a:rPr>
              <a:t>V MÙA VỌNG</a:t>
            </a:r>
            <a:br>
              <a:rPr lang="en-US" dirty="0" smtClean="0">
                <a:solidFill>
                  <a:srgbClr val="FFFF00"/>
                </a:solidFill>
              </a:rPr>
            </a:br>
            <a:r>
              <a:rPr lang="en-US" dirty="0" smtClean="0">
                <a:solidFill>
                  <a:srgbClr val="FFFF00"/>
                </a:solidFill>
              </a:rPr>
              <a:t>THÁNH LỄ BAN SÁNG</a:t>
            </a:r>
            <a:endParaRPr lang="en-US" dirty="0">
              <a:solidFill>
                <a:srgbClr val="FFFF00"/>
              </a:solidFill>
            </a:endParaRPr>
          </a:p>
        </p:txBody>
      </p:sp>
    </p:spTree>
    <p:extLst>
      <p:ext uri="{BB962C8B-B14F-4D97-AF65-F5344CB8AC3E}">
        <p14:creationId xmlns:p14="http://schemas.microsoft.com/office/powerpoint/2010/main" val="2585405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914131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14800" y="0"/>
            <a:ext cx="5029200" cy="5143499"/>
          </a:xfrm>
        </p:spPr>
        <p:txBody>
          <a:bodyPr>
            <a:normAutofit/>
          </a:bodyPr>
          <a:lstStyle/>
          <a:p>
            <a:pPr algn="l"/>
            <a:r>
              <a:rPr lang="vi-VN" sz="3600" dirty="0">
                <a:solidFill>
                  <a:srgbClr val="FFFF00"/>
                </a:solidFill>
              </a:rPr>
              <a:t>Bài đọc 1</a:t>
            </a:r>
            <a:r>
              <a:rPr lang="vi-VN" sz="3600" dirty="0">
                <a:solidFill>
                  <a:schemeClr val="bg1"/>
                </a:solidFill>
              </a:rPr>
              <a:t/>
            </a:r>
            <a:br>
              <a:rPr lang="vi-VN" sz="3600" dirty="0">
                <a:solidFill>
                  <a:schemeClr val="bg1"/>
                </a:solidFill>
              </a:rPr>
            </a:br>
            <a:r>
              <a:rPr lang="vi-VN" sz="3200" i="1" dirty="0">
                <a:solidFill>
                  <a:schemeClr val="bg1"/>
                </a:solidFill>
              </a:rPr>
              <a:t>Vương quyền của Đa-vít sẽ tồn tại mãi mãi trước mặt Chúa</a:t>
            </a:r>
            <a:r>
              <a:rPr lang="vi-VN" sz="3200" i="1" dirty="0" smtClean="0">
                <a:solidFill>
                  <a:schemeClr val="bg1"/>
                </a:solidFill>
              </a:rPr>
              <a:t>.</a:t>
            </a:r>
            <a:r>
              <a:rPr lang="vi-VN" sz="3200" i="1" dirty="0">
                <a:solidFill>
                  <a:schemeClr val="bg1"/>
                </a:solidFill>
              </a:rPr>
              <a:t/>
            </a:r>
            <a:br>
              <a:rPr lang="vi-VN" sz="3200" i="1" dirty="0">
                <a:solidFill>
                  <a:schemeClr val="bg1"/>
                </a:solidFill>
              </a:rPr>
            </a:br>
            <a:r>
              <a:rPr lang="vi-VN" sz="3200" dirty="0">
                <a:solidFill>
                  <a:srgbClr val="FFFF00"/>
                </a:solidFill>
              </a:rPr>
              <a:t>Bài trích sách Sa-mu-en quyển thứ hai.</a:t>
            </a:r>
            <a:endParaRPr lang="en-US" dirty="0">
              <a:solidFill>
                <a:srgbClr val="FFFF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123950"/>
            <a:ext cx="4093175" cy="3281362"/>
          </a:xfrm>
          <a:prstGeom prst="rect">
            <a:avLst/>
          </a:prstGeom>
        </p:spPr>
      </p:pic>
    </p:spTree>
    <p:extLst>
      <p:ext uri="{BB962C8B-B14F-4D97-AF65-F5344CB8AC3E}">
        <p14:creationId xmlns:p14="http://schemas.microsoft.com/office/powerpoint/2010/main" val="3326741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763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14350"/>
            <a:ext cx="9144000" cy="4400549"/>
          </a:xfrm>
        </p:spPr>
        <p:txBody>
          <a:bodyPr>
            <a:noAutofit/>
          </a:bodyPr>
          <a:lstStyle/>
          <a:p>
            <a:pPr algn="just"/>
            <a:r>
              <a:rPr lang="vi-VN" sz="6600" dirty="0">
                <a:solidFill>
                  <a:schemeClr val="bg1"/>
                </a:solidFill>
              </a:rPr>
              <a:t>Lạy Chúa, tình thương Chúa, đời đời con ca tụng.</a:t>
            </a:r>
            <a:endParaRPr lang="en-US" sz="6600" dirty="0">
              <a:solidFill>
                <a:schemeClr val="bg1"/>
              </a:solidFill>
            </a:endParaRPr>
          </a:p>
        </p:txBody>
      </p:sp>
      <p:sp>
        <p:nvSpPr>
          <p:cNvPr id="3" name="Rectangle 2"/>
          <p:cNvSpPr/>
          <p:nvPr/>
        </p:nvSpPr>
        <p:spPr>
          <a:xfrm>
            <a:off x="0" y="0"/>
            <a:ext cx="1797287" cy="707886"/>
          </a:xfrm>
          <a:prstGeom prst="rect">
            <a:avLst/>
          </a:prstGeom>
        </p:spPr>
        <p:txBody>
          <a:bodyPr wrap="none">
            <a:spAutoFit/>
          </a:bodyPr>
          <a:lstStyle/>
          <a:p>
            <a:r>
              <a:rPr lang="en-US" sz="4000" dirty="0" err="1">
                <a:solidFill>
                  <a:srgbClr val="FFFF00"/>
                </a:solidFill>
              </a:rPr>
              <a:t>Đáp</a:t>
            </a:r>
            <a:r>
              <a:rPr lang="en-US" sz="4000" dirty="0">
                <a:solidFill>
                  <a:srgbClr val="FFFF00"/>
                </a:solidFill>
              </a:rPr>
              <a:t> </a:t>
            </a:r>
            <a:r>
              <a:rPr lang="en-US" sz="4000" dirty="0" err="1">
                <a:solidFill>
                  <a:srgbClr val="FFFF00"/>
                </a:solidFill>
              </a:rPr>
              <a:t>ca</a:t>
            </a:r>
            <a:r>
              <a:rPr lang="en-US" sz="4000" dirty="0">
                <a:solidFill>
                  <a:srgbClr val="FFFF00"/>
                </a:solidFill>
              </a:rPr>
              <a:t>:</a:t>
            </a:r>
            <a:endParaRPr lang="en-US" sz="1600" dirty="0">
              <a:solidFill>
                <a:prstClr val="black"/>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7287" y="209550"/>
            <a:ext cx="4117005" cy="393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5873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95350"/>
            <a:ext cx="9144000" cy="3733799"/>
          </a:xfrm>
        </p:spPr>
        <p:txBody>
          <a:bodyPr>
            <a:noAutofit/>
          </a:bodyPr>
          <a:lstStyle/>
          <a:p>
            <a:pPr algn="just"/>
            <a:r>
              <a:rPr lang="vi-VN" dirty="0">
                <a:solidFill>
                  <a:schemeClr val="bg1"/>
                </a:solidFill>
              </a:rPr>
              <a:t>Lạy Đức Ki-tô là vầng đông xuất hiện, là hào quang toả ánh sáng muôn đời, là mặt trời chiếu tỏ đường công chính, xin Ngài thương ngự đến soi sáng những ai ngồi nơi tăm tối và trong bóng tử thần.</a:t>
            </a:r>
            <a:endParaRPr lang="en-US" dirty="0">
              <a:solidFill>
                <a:schemeClr val="bg1"/>
              </a:solidFill>
            </a:endParaRPr>
          </a:p>
        </p:txBody>
      </p:sp>
      <p:sp>
        <p:nvSpPr>
          <p:cNvPr id="3" name="Rectangle 2"/>
          <p:cNvSpPr/>
          <p:nvPr/>
        </p:nvSpPr>
        <p:spPr>
          <a:xfrm>
            <a:off x="0" y="0"/>
            <a:ext cx="3534942" cy="707886"/>
          </a:xfrm>
          <a:prstGeom prst="rect">
            <a:avLst/>
          </a:prstGeom>
        </p:spPr>
        <p:txBody>
          <a:bodyPr wrap="none">
            <a:spAutoFit/>
          </a:bodyPr>
          <a:lstStyle/>
          <a:p>
            <a:r>
              <a:rPr lang="en-US" sz="4000" dirty="0" smtClean="0">
                <a:solidFill>
                  <a:srgbClr val="FFFF00"/>
                </a:solidFill>
              </a:rPr>
              <a:t>Alleluia-Alleluia.</a:t>
            </a:r>
            <a:endParaRPr lang="en-US" sz="1600" dirty="0">
              <a:solidFill>
                <a:prstClr val="black"/>
              </a:solidFill>
            </a:endParaRPr>
          </a:p>
        </p:txBody>
      </p:sp>
      <p:sp>
        <p:nvSpPr>
          <p:cNvPr id="4" name="Rectangle 3"/>
          <p:cNvSpPr/>
          <p:nvPr/>
        </p:nvSpPr>
        <p:spPr>
          <a:xfrm>
            <a:off x="7162800" y="4324350"/>
            <a:ext cx="1881502" cy="707886"/>
          </a:xfrm>
          <a:prstGeom prst="rect">
            <a:avLst/>
          </a:prstGeom>
        </p:spPr>
        <p:txBody>
          <a:bodyPr wrap="square">
            <a:spAutoFit/>
          </a:bodyPr>
          <a:lstStyle/>
          <a:p>
            <a:r>
              <a:rPr lang="en-US" sz="4000" dirty="0" smtClean="0">
                <a:solidFill>
                  <a:srgbClr val="FFFF00"/>
                </a:solidFill>
              </a:rPr>
              <a:t>Alleluia.</a:t>
            </a:r>
            <a:endParaRPr lang="en-US" sz="1600" dirty="0">
              <a:solidFill>
                <a:prstClr val="black"/>
              </a:solidFill>
            </a:endParaRPr>
          </a:p>
        </p:txBody>
      </p:sp>
    </p:spTree>
    <p:extLst>
      <p:ext uri="{BB962C8B-B14F-4D97-AF65-F5344CB8AC3E}">
        <p14:creationId xmlns:p14="http://schemas.microsoft.com/office/powerpoint/2010/main" val="37069731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564503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763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r>
              <a:rPr lang="en-US" dirty="0" smtClean="0">
                <a:solidFill>
                  <a:srgbClr val="C00000"/>
                </a:solidFill>
              </a:rPr>
              <a:t>LỄ VỌNG GIÁNG SINH</a:t>
            </a:r>
            <a:endParaRPr lang="en-US" dirty="0">
              <a:solidFill>
                <a:srgbClr val="C00000"/>
              </a:solidFill>
            </a:endParaRPr>
          </a:p>
        </p:txBody>
      </p:sp>
    </p:spTree>
    <p:extLst>
      <p:ext uri="{BB962C8B-B14F-4D97-AF65-F5344CB8AC3E}">
        <p14:creationId xmlns:p14="http://schemas.microsoft.com/office/powerpoint/2010/main" val="3352312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4168871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4241940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023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r>
              <a:rPr lang="en-US" dirty="0" smtClean="0">
                <a:solidFill>
                  <a:srgbClr val="C00000"/>
                </a:solidFill>
              </a:rPr>
              <a:t>LỄ ĐÊM</a:t>
            </a:r>
            <a:endParaRPr lang="en-US" dirty="0">
              <a:solidFill>
                <a:srgbClr val="C00000"/>
              </a:solidFill>
            </a:endParaRPr>
          </a:p>
        </p:txBody>
      </p:sp>
    </p:spTree>
    <p:extLst>
      <p:ext uri="{BB962C8B-B14F-4D97-AF65-F5344CB8AC3E}">
        <p14:creationId xmlns:p14="http://schemas.microsoft.com/office/powerpoint/2010/main" val="3643100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699024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r>
              <a:rPr lang="en-US" dirty="0" smtClean="0">
                <a:solidFill>
                  <a:schemeClr val="bg1"/>
                </a:solidFill>
              </a:rPr>
              <a:t>THỨ HAI</a:t>
            </a:r>
            <a:br>
              <a:rPr lang="en-US" dirty="0" smtClean="0">
                <a:solidFill>
                  <a:schemeClr val="bg1"/>
                </a:solidFill>
              </a:rPr>
            </a:br>
            <a:r>
              <a:rPr lang="en-US" dirty="0" smtClean="0">
                <a:solidFill>
                  <a:schemeClr val="bg1"/>
                </a:solidFill>
              </a:rPr>
              <a:t>TUẦN IV MÙA VỌNG</a:t>
            </a:r>
            <a:endParaRPr lang="en-US" dirty="0">
              <a:solidFill>
                <a:schemeClr val="bg1"/>
              </a:solidFill>
            </a:endParaRPr>
          </a:p>
        </p:txBody>
      </p:sp>
    </p:spTree>
    <p:extLst>
      <p:ext uri="{BB962C8B-B14F-4D97-AF65-F5344CB8AC3E}">
        <p14:creationId xmlns:p14="http://schemas.microsoft.com/office/powerpoint/2010/main" val="2557124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8361602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836160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160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r>
              <a:rPr lang="en-US" dirty="0" smtClean="0">
                <a:solidFill>
                  <a:srgbClr val="C00000"/>
                </a:solidFill>
              </a:rPr>
              <a:t>NGÀY </a:t>
            </a:r>
            <a:r>
              <a:rPr lang="en-US" dirty="0">
                <a:solidFill>
                  <a:srgbClr val="C00000"/>
                </a:solidFill>
              </a:rPr>
              <a:t>25/12</a:t>
            </a:r>
            <a:br>
              <a:rPr lang="en-US" dirty="0">
                <a:solidFill>
                  <a:srgbClr val="C00000"/>
                </a:solidFill>
              </a:rPr>
            </a:br>
            <a:r>
              <a:rPr lang="en-US" dirty="0" smtClean="0">
                <a:solidFill>
                  <a:srgbClr val="C00000"/>
                </a:solidFill>
              </a:rPr>
              <a:t>MỪNG CHÚA GIÁNG </a:t>
            </a:r>
            <a:r>
              <a:rPr lang="en-US" dirty="0">
                <a:solidFill>
                  <a:srgbClr val="C00000"/>
                </a:solidFill>
              </a:rPr>
              <a:t>SINH</a:t>
            </a:r>
            <a:r>
              <a:rPr lang="en-US" dirty="0" smtClean="0">
                <a:solidFill>
                  <a:srgbClr val="C00000"/>
                </a:solidFill>
              </a:rPr>
              <a:t/>
            </a:r>
            <a:br>
              <a:rPr lang="en-US" dirty="0" smtClean="0">
                <a:solidFill>
                  <a:srgbClr val="C00000"/>
                </a:solidFill>
              </a:rPr>
            </a:br>
            <a:r>
              <a:rPr lang="en-US" dirty="0" smtClean="0">
                <a:solidFill>
                  <a:srgbClr val="C00000"/>
                </a:solidFill>
              </a:rPr>
              <a:t>LỄ RẠNG ĐÔNG </a:t>
            </a:r>
            <a:br>
              <a:rPr lang="en-US" dirty="0" smtClean="0">
                <a:solidFill>
                  <a:srgbClr val="C00000"/>
                </a:solidFill>
              </a:rPr>
            </a:br>
            <a:endParaRPr lang="en-US" dirty="0">
              <a:solidFill>
                <a:srgbClr val="C00000"/>
              </a:solidFill>
            </a:endParaRPr>
          </a:p>
        </p:txBody>
      </p:sp>
    </p:spTree>
    <p:extLst>
      <p:ext uri="{BB962C8B-B14F-4D97-AF65-F5344CB8AC3E}">
        <p14:creationId xmlns:p14="http://schemas.microsoft.com/office/powerpoint/2010/main" val="659179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909419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9983905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9983905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023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r>
              <a:rPr lang="en-US" dirty="0" smtClean="0">
                <a:solidFill>
                  <a:srgbClr val="C00000"/>
                </a:solidFill>
              </a:rPr>
              <a:t>NGÀY </a:t>
            </a:r>
            <a:r>
              <a:rPr lang="en-US" dirty="0">
                <a:solidFill>
                  <a:srgbClr val="C00000"/>
                </a:solidFill>
              </a:rPr>
              <a:t>25/12</a:t>
            </a:r>
            <a:br>
              <a:rPr lang="en-US" dirty="0">
                <a:solidFill>
                  <a:srgbClr val="C00000"/>
                </a:solidFill>
              </a:rPr>
            </a:br>
            <a:r>
              <a:rPr lang="en-US" dirty="0" smtClean="0">
                <a:solidFill>
                  <a:srgbClr val="C00000"/>
                </a:solidFill>
              </a:rPr>
              <a:t>MỪNG CHÚA GIÁNG </a:t>
            </a:r>
            <a:r>
              <a:rPr lang="en-US" dirty="0">
                <a:solidFill>
                  <a:srgbClr val="C00000"/>
                </a:solidFill>
              </a:rPr>
              <a:t>SINH</a:t>
            </a:r>
            <a:r>
              <a:rPr lang="en-US" dirty="0" smtClean="0">
                <a:solidFill>
                  <a:srgbClr val="C00000"/>
                </a:solidFill>
              </a:rPr>
              <a:t/>
            </a:r>
            <a:br>
              <a:rPr lang="en-US" dirty="0" smtClean="0">
                <a:solidFill>
                  <a:srgbClr val="C00000"/>
                </a:solidFill>
              </a:rPr>
            </a:br>
            <a:r>
              <a:rPr lang="en-US" dirty="0" smtClean="0">
                <a:solidFill>
                  <a:srgbClr val="C00000"/>
                </a:solidFill>
              </a:rPr>
              <a:t>LỄ BAN NGÀY</a:t>
            </a:r>
            <a:endParaRPr lang="en-US" dirty="0">
              <a:solidFill>
                <a:srgbClr val="C00000"/>
              </a:solidFill>
            </a:endParaRPr>
          </a:p>
        </p:txBody>
      </p:sp>
    </p:spTree>
    <p:extLst>
      <p:ext uri="{BB962C8B-B14F-4D97-AF65-F5344CB8AC3E}">
        <p14:creationId xmlns:p14="http://schemas.microsoft.com/office/powerpoint/2010/main" val="1768711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56545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479362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2519812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2519812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0285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r>
              <a:rPr lang="en-US" dirty="0" smtClean="0">
                <a:solidFill>
                  <a:srgbClr val="C00000"/>
                </a:solidFill>
              </a:rPr>
              <a:t>NGÀY </a:t>
            </a:r>
            <a:r>
              <a:rPr lang="en-US" dirty="0">
                <a:solidFill>
                  <a:srgbClr val="C00000"/>
                </a:solidFill>
              </a:rPr>
              <a:t>25/12</a:t>
            </a:r>
            <a:br>
              <a:rPr lang="en-US" dirty="0">
                <a:solidFill>
                  <a:srgbClr val="C00000"/>
                </a:solidFill>
              </a:rPr>
            </a:br>
            <a:r>
              <a:rPr lang="en-US" dirty="0" smtClean="0">
                <a:solidFill>
                  <a:srgbClr val="C00000"/>
                </a:solidFill>
              </a:rPr>
              <a:t>MỪNG CHÚA GIÁNG SINH</a:t>
            </a:r>
            <a:endParaRPr lang="en-US" dirty="0">
              <a:solidFill>
                <a:srgbClr val="C00000"/>
              </a:solidFill>
            </a:endParaRPr>
          </a:p>
        </p:txBody>
      </p:sp>
    </p:spTree>
    <p:extLst>
      <p:ext uri="{BB962C8B-B14F-4D97-AF65-F5344CB8AC3E}">
        <p14:creationId xmlns:p14="http://schemas.microsoft.com/office/powerpoint/2010/main" val="30807134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1806037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1806037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6037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85750"/>
            <a:ext cx="9144000" cy="4857749"/>
          </a:xfrm>
        </p:spPr>
        <p:txBody>
          <a:bodyPr>
            <a:normAutofit fontScale="90000"/>
          </a:bodyPr>
          <a:lstStyle/>
          <a:p>
            <a:r>
              <a:rPr lang="en-US" dirty="0" smtClean="0">
                <a:solidFill>
                  <a:srgbClr val="FFFF00"/>
                </a:solidFill>
              </a:rPr>
              <a:t>THỨ SÁU NGÀY 26/12</a:t>
            </a:r>
            <a:br>
              <a:rPr lang="en-US" dirty="0" smtClean="0">
                <a:solidFill>
                  <a:srgbClr val="FFFF00"/>
                </a:solidFill>
              </a:rPr>
            </a:br>
            <a:r>
              <a:rPr lang="en-US" dirty="0" err="1" smtClean="0">
                <a:solidFill>
                  <a:srgbClr val="FFFF00"/>
                </a:solidFill>
              </a:rPr>
              <a:t>Ngày</a:t>
            </a:r>
            <a:r>
              <a:rPr lang="en-US" dirty="0" smtClean="0">
                <a:solidFill>
                  <a:srgbClr val="FFFF00"/>
                </a:solidFill>
              </a:rPr>
              <a:t> II</a:t>
            </a:r>
            <a:br>
              <a:rPr lang="en-US" dirty="0" smtClean="0">
                <a:solidFill>
                  <a:srgbClr val="FFFF00"/>
                </a:solidFill>
              </a:rPr>
            </a:br>
            <a:r>
              <a:rPr lang="en-US" dirty="0" smtClean="0">
                <a:solidFill>
                  <a:srgbClr val="FFFF00"/>
                </a:solidFill>
              </a:rPr>
              <a:t>TRONG TUẦN BÁT NHẬT</a:t>
            </a:r>
            <a:br>
              <a:rPr lang="en-US" dirty="0" smtClean="0">
                <a:solidFill>
                  <a:srgbClr val="FFFF00"/>
                </a:solidFill>
              </a:rPr>
            </a:br>
            <a:r>
              <a:rPr lang="en-US" dirty="0">
                <a:solidFill>
                  <a:srgbClr val="FFFF00"/>
                </a:solidFill>
              </a:rPr>
              <a:t>GIÁNG SINH</a:t>
            </a:r>
            <a:br>
              <a:rPr lang="en-US" dirty="0">
                <a:solidFill>
                  <a:srgbClr val="FFFF00"/>
                </a:solidFill>
              </a:rPr>
            </a:br>
            <a:r>
              <a:rPr lang="en-US" dirty="0" smtClean="0">
                <a:solidFill>
                  <a:srgbClr val="FFFF00"/>
                </a:solidFill>
              </a:rPr>
              <a:t>THÁNH TÊ-PHA-NÔ</a:t>
            </a:r>
            <a:br>
              <a:rPr lang="en-US" dirty="0" smtClean="0">
                <a:solidFill>
                  <a:srgbClr val="FFFF00"/>
                </a:solidFill>
              </a:rPr>
            </a:br>
            <a:r>
              <a:rPr lang="en-US" dirty="0" smtClean="0">
                <a:solidFill>
                  <a:srgbClr val="FFFF00"/>
                </a:solidFill>
              </a:rPr>
              <a:t>TỬ </a:t>
            </a:r>
            <a:r>
              <a:rPr lang="en-US" dirty="0">
                <a:solidFill>
                  <a:srgbClr val="FFFF00"/>
                </a:solidFill>
              </a:rPr>
              <a:t>ĐẠO TIÊN KHỞI</a:t>
            </a:r>
            <a:br>
              <a:rPr lang="en-US" dirty="0">
                <a:solidFill>
                  <a:srgbClr val="FFFF00"/>
                </a:solidFill>
              </a:rPr>
            </a:br>
            <a:r>
              <a:rPr lang="en-US" dirty="0" err="1" smtClean="0">
                <a:solidFill>
                  <a:srgbClr val="FFFF00"/>
                </a:solidFill>
              </a:rPr>
              <a:t>lễ</a:t>
            </a:r>
            <a:r>
              <a:rPr lang="en-US" dirty="0" smtClean="0">
                <a:solidFill>
                  <a:srgbClr val="FFFF00"/>
                </a:solidFill>
              </a:rPr>
              <a:t> </a:t>
            </a:r>
            <a:r>
              <a:rPr lang="en-US" dirty="0" err="1">
                <a:solidFill>
                  <a:srgbClr val="FFFF00"/>
                </a:solidFill>
              </a:rPr>
              <a:t>kính</a:t>
            </a:r>
            <a:r>
              <a:rPr lang="en-US" dirty="0">
                <a:solidFill>
                  <a:srgbClr val="FFFF00"/>
                </a:solidFill>
              </a:rPr>
              <a:t/>
            </a:r>
            <a:br>
              <a:rPr lang="en-US" dirty="0">
                <a:solidFill>
                  <a:srgbClr val="FFFF00"/>
                </a:solidFill>
              </a:rPr>
            </a:br>
            <a:endParaRPr lang="en-US" dirty="0">
              <a:solidFill>
                <a:srgbClr val="FFFF00"/>
              </a:solidFill>
            </a:endParaRPr>
          </a:p>
        </p:txBody>
      </p:sp>
    </p:spTree>
    <p:extLst>
      <p:ext uri="{BB962C8B-B14F-4D97-AF65-F5344CB8AC3E}">
        <p14:creationId xmlns:p14="http://schemas.microsoft.com/office/powerpoint/2010/main" val="7062223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3237493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14800" y="0"/>
            <a:ext cx="5029200" cy="5143499"/>
          </a:xfrm>
        </p:spPr>
        <p:txBody>
          <a:bodyPr>
            <a:normAutofit/>
          </a:bodyPr>
          <a:lstStyle/>
          <a:p>
            <a:pPr algn="l"/>
            <a:r>
              <a:rPr lang="vi-VN" sz="3600" dirty="0">
                <a:solidFill>
                  <a:srgbClr val="FFFF00"/>
                </a:solidFill>
              </a:rPr>
              <a:t>Bài đọc 1</a:t>
            </a:r>
            <a:r>
              <a:rPr lang="vi-VN" sz="3600" dirty="0">
                <a:solidFill>
                  <a:schemeClr val="bg1"/>
                </a:solidFill>
              </a:rPr>
              <a:t/>
            </a:r>
            <a:br>
              <a:rPr lang="vi-VN" sz="3600" dirty="0">
                <a:solidFill>
                  <a:schemeClr val="bg1"/>
                </a:solidFill>
              </a:rPr>
            </a:br>
            <a:r>
              <a:rPr lang="vi-VN" sz="3200" i="1" dirty="0">
                <a:solidFill>
                  <a:schemeClr val="bg1"/>
                </a:solidFill>
              </a:rPr>
              <a:t>Kìa, tôi thấy trời mở ra</a:t>
            </a:r>
            <a:r>
              <a:rPr lang="vi-VN" sz="3200" i="1" dirty="0" smtClean="0">
                <a:solidFill>
                  <a:schemeClr val="bg1"/>
                </a:solidFill>
              </a:rPr>
              <a:t>.</a:t>
            </a:r>
            <a:r>
              <a:rPr lang="vi-VN" sz="3200" i="1" dirty="0">
                <a:solidFill>
                  <a:schemeClr val="bg1"/>
                </a:solidFill>
              </a:rPr>
              <a:t/>
            </a:r>
            <a:br>
              <a:rPr lang="vi-VN" sz="3200" i="1" dirty="0">
                <a:solidFill>
                  <a:schemeClr val="bg1"/>
                </a:solidFill>
              </a:rPr>
            </a:br>
            <a:r>
              <a:rPr lang="vi-VN" sz="3200" dirty="0">
                <a:solidFill>
                  <a:srgbClr val="FFFF00"/>
                </a:solidFill>
              </a:rPr>
              <a:t>Bài trích sách Công vụ Tông Đồ.</a:t>
            </a:r>
            <a:endParaRPr lang="en-US" dirty="0">
              <a:solidFill>
                <a:srgbClr val="FFFF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123950"/>
            <a:ext cx="4093175" cy="3281362"/>
          </a:xfrm>
          <a:prstGeom prst="rect">
            <a:avLst/>
          </a:prstGeom>
        </p:spPr>
      </p:pic>
    </p:spTree>
    <p:extLst>
      <p:ext uri="{BB962C8B-B14F-4D97-AF65-F5344CB8AC3E}">
        <p14:creationId xmlns:p14="http://schemas.microsoft.com/office/powerpoint/2010/main" val="556850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14800" y="0"/>
            <a:ext cx="5029200" cy="5143499"/>
          </a:xfrm>
        </p:spPr>
        <p:txBody>
          <a:bodyPr>
            <a:normAutofit/>
          </a:bodyPr>
          <a:lstStyle/>
          <a:p>
            <a:pPr algn="l"/>
            <a:r>
              <a:rPr lang="vi-VN" sz="3600" dirty="0">
                <a:solidFill>
                  <a:srgbClr val="FFFF00"/>
                </a:solidFill>
              </a:rPr>
              <a:t>Bài đọc 1</a:t>
            </a:r>
            <a:r>
              <a:rPr lang="vi-VN" sz="3600" dirty="0">
                <a:solidFill>
                  <a:schemeClr val="bg1"/>
                </a:solidFill>
              </a:rPr>
              <a:t/>
            </a:r>
            <a:br>
              <a:rPr lang="vi-VN" sz="3600" dirty="0">
                <a:solidFill>
                  <a:schemeClr val="bg1"/>
                </a:solidFill>
              </a:rPr>
            </a:br>
            <a:r>
              <a:rPr lang="vi-VN" sz="3200" i="1" dirty="0">
                <a:solidFill>
                  <a:schemeClr val="bg1"/>
                </a:solidFill>
              </a:rPr>
              <a:t>Bà An-na tạ ơn Chúa vì Sa-mu-en được sinh ra</a:t>
            </a:r>
            <a:r>
              <a:rPr lang="vi-VN" sz="3200" i="1" dirty="0" smtClean="0">
                <a:solidFill>
                  <a:schemeClr val="bg1"/>
                </a:solidFill>
              </a:rPr>
              <a:t>.</a:t>
            </a:r>
            <a:r>
              <a:rPr lang="vi-VN" sz="3200" i="1" dirty="0">
                <a:solidFill>
                  <a:schemeClr val="bg1"/>
                </a:solidFill>
              </a:rPr>
              <a:t/>
            </a:r>
            <a:br>
              <a:rPr lang="vi-VN" sz="3200" i="1" dirty="0">
                <a:solidFill>
                  <a:schemeClr val="bg1"/>
                </a:solidFill>
              </a:rPr>
            </a:br>
            <a:r>
              <a:rPr lang="vi-VN" sz="3200" dirty="0">
                <a:solidFill>
                  <a:srgbClr val="FFFF00"/>
                </a:solidFill>
              </a:rPr>
              <a:t>Bài trích sách Sa-mu-en quyển thứ nhất.</a:t>
            </a:r>
            <a:endParaRPr lang="en-US" dirty="0">
              <a:solidFill>
                <a:srgbClr val="FFFF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123950"/>
            <a:ext cx="4093175" cy="3281362"/>
          </a:xfrm>
          <a:prstGeom prst="rect">
            <a:avLst/>
          </a:prstGeom>
        </p:spPr>
      </p:pic>
    </p:spTree>
    <p:extLst>
      <p:ext uri="{BB962C8B-B14F-4D97-AF65-F5344CB8AC3E}">
        <p14:creationId xmlns:p14="http://schemas.microsoft.com/office/powerpoint/2010/main" val="9101037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14350"/>
            <a:ext cx="9144000" cy="4400549"/>
          </a:xfrm>
        </p:spPr>
        <p:txBody>
          <a:bodyPr>
            <a:noAutofit/>
          </a:bodyPr>
          <a:lstStyle/>
          <a:p>
            <a:pPr algn="just"/>
            <a:r>
              <a:rPr lang="vi-VN" sz="7200" dirty="0">
                <a:solidFill>
                  <a:schemeClr val="bg1"/>
                </a:solidFill>
              </a:rPr>
              <a:t>Trong tay Ngài, lạy Chúa, con xin phó thác hồn con.</a:t>
            </a:r>
            <a:endParaRPr lang="en-US" sz="7200" dirty="0">
              <a:solidFill>
                <a:schemeClr val="bg1"/>
              </a:solidFill>
            </a:endParaRPr>
          </a:p>
        </p:txBody>
      </p:sp>
      <p:sp>
        <p:nvSpPr>
          <p:cNvPr id="3" name="Rectangle 2"/>
          <p:cNvSpPr/>
          <p:nvPr/>
        </p:nvSpPr>
        <p:spPr>
          <a:xfrm>
            <a:off x="0" y="0"/>
            <a:ext cx="1797287" cy="707886"/>
          </a:xfrm>
          <a:prstGeom prst="rect">
            <a:avLst/>
          </a:prstGeom>
        </p:spPr>
        <p:txBody>
          <a:bodyPr wrap="none">
            <a:spAutoFit/>
          </a:bodyPr>
          <a:lstStyle/>
          <a:p>
            <a:r>
              <a:rPr lang="en-US" sz="4000" dirty="0" err="1">
                <a:solidFill>
                  <a:srgbClr val="FFFF00"/>
                </a:solidFill>
              </a:rPr>
              <a:t>Đáp</a:t>
            </a:r>
            <a:r>
              <a:rPr lang="en-US" sz="4000" dirty="0">
                <a:solidFill>
                  <a:srgbClr val="FFFF00"/>
                </a:solidFill>
              </a:rPr>
              <a:t> </a:t>
            </a:r>
            <a:r>
              <a:rPr lang="en-US" sz="4000" dirty="0" err="1">
                <a:solidFill>
                  <a:srgbClr val="FFFF00"/>
                </a:solidFill>
              </a:rPr>
              <a:t>ca</a:t>
            </a:r>
            <a:r>
              <a:rPr lang="en-US" sz="4000" dirty="0">
                <a:solidFill>
                  <a:srgbClr val="FFFF00"/>
                </a:solidFill>
              </a:rPr>
              <a:t>:</a:t>
            </a:r>
            <a:endParaRPr lang="en-US" sz="1600"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987" y="169846"/>
            <a:ext cx="4455495" cy="393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3853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95350"/>
            <a:ext cx="9144000" cy="3733799"/>
          </a:xfrm>
        </p:spPr>
        <p:txBody>
          <a:bodyPr>
            <a:noAutofit/>
          </a:bodyPr>
          <a:lstStyle/>
          <a:p>
            <a:pPr algn="just"/>
            <a:r>
              <a:rPr lang="vi-VN" sz="5400" dirty="0">
                <a:solidFill>
                  <a:schemeClr val="bg1"/>
                </a:solidFill>
              </a:rPr>
              <a:t>Nguyện xin Chúa tuôn đổ phúc lành cho người tiến vào đây nhân danh Chúa ; Đức Chúa là Thượng Đế, Người giãi sáng trên ta.</a:t>
            </a:r>
            <a:endParaRPr lang="en-US" sz="5400" dirty="0">
              <a:solidFill>
                <a:schemeClr val="bg1"/>
              </a:solidFill>
            </a:endParaRPr>
          </a:p>
        </p:txBody>
      </p:sp>
      <p:sp>
        <p:nvSpPr>
          <p:cNvPr id="3" name="Rectangle 2"/>
          <p:cNvSpPr/>
          <p:nvPr/>
        </p:nvSpPr>
        <p:spPr>
          <a:xfrm>
            <a:off x="0" y="0"/>
            <a:ext cx="3534942" cy="707886"/>
          </a:xfrm>
          <a:prstGeom prst="rect">
            <a:avLst/>
          </a:prstGeom>
        </p:spPr>
        <p:txBody>
          <a:bodyPr wrap="none">
            <a:spAutoFit/>
          </a:bodyPr>
          <a:lstStyle/>
          <a:p>
            <a:r>
              <a:rPr lang="en-US" sz="4000" dirty="0" smtClean="0">
                <a:solidFill>
                  <a:srgbClr val="FFFF00"/>
                </a:solidFill>
              </a:rPr>
              <a:t>Alleluia-Alleluia.</a:t>
            </a:r>
            <a:endParaRPr lang="en-US" sz="1600" dirty="0">
              <a:solidFill>
                <a:prstClr val="black"/>
              </a:solidFill>
            </a:endParaRPr>
          </a:p>
        </p:txBody>
      </p:sp>
      <p:sp>
        <p:nvSpPr>
          <p:cNvPr id="4" name="Rectangle 3"/>
          <p:cNvSpPr/>
          <p:nvPr/>
        </p:nvSpPr>
        <p:spPr>
          <a:xfrm>
            <a:off x="7162800" y="4324350"/>
            <a:ext cx="1881502" cy="707886"/>
          </a:xfrm>
          <a:prstGeom prst="rect">
            <a:avLst/>
          </a:prstGeom>
        </p:spPr>
        <p:txBody>
          <a:bodyPr wrap="square">
            <a:spAutoFit/>
          </a:bodyPr>
          <a:lstStyle/>
          <a:p>
            <a:r>
              <a:rPr lang="en-US" sz="4000" dirty="0" smtClean="0">
                <a:solidFill>
                  <a:srgbClr val="FFFF00"/>
                </a:solidFill>
              </a:rPr>
              <a:t>Alleluia.</a:t>
            </a:r>
            <a:endParaRPr lang="en-US" sz="1600" dirty="0">
              <a:solidFill>
                <a:prstClr val="black"/>
              </a:solidFill>
            </a:endParaRPr>
          </a:p>
        </p:txBody>
      </p:sp>
    </p:spTree>
    <p:extLst>
      <p:ext uri="{BB962C8B-B14F-4D97-AF65-F5344CB8AC3E}">
        <p14:creationId xmlns:p14="http://schemas.microsoft.com/office/powerpoint/2010/main" val="41652231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1962322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3352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lstStyle/>
          <a:p>
            <a:r>
              <a:rPr lang="en-US" dirty="0" smtClean="0">
                <a:solidFill>
                  <a:srgbClr val="C00000"/>
                </a:solidFill>
              </a:rPr>
              <a:t>THỨ BẢY NGÀY 27/12</a:t>
            </a:r>
            <a:br>
              <a:rPr lang="en-US" dirty="0" smtClean="0">
                <a:solidFill>
                  <a:srgbClr val="C00000"/>
                </a:solidFill>
              </a:rPr>
            </a:br>
            <a:r>
              <a:rPr lang="en-US" dirty="0" err="1" smtClean="0">
                <a:solidFill>
                  <a:srgbClr val="C00000"/>
                </a:solidFill>
              </a:rPr>
              <a:t>Ngày</a:t>
            </a:r>
            <a:r>
              <a:rPr lang="en-US" dirty="0" smtClean="0">
                <a:solidFill>
                  <a:srgbClr val="C00000"/>
                </a:solidFill>
              </a:rPr>
              <a:t> III</a:t>
            </a:r>
            <a:br>
              <a:rPr lang="en-US" dirty="0" smtClean="0">
                <a:solidFill>
                  <a:srgbClr val="C00000"/>
                </a:solidFill>
              </a:rPr>
            </a:br>
            <a:r>
              <a:rPr lang="en-US" dirty="0" smtClean="0">
                <a:solidFill>
                  <a:srgbClr val="C00000"/>
                </a:solidFill>
              </a:rPr>
              <a:t>TRONG TUẦN BÁT NHẬT</a:t>
            </a:r>
            <a:br>
              <a:rPr lang="en-US" dirty="0" smtClean="0">
                <a:solidFill>
                  <a:srgbClr val="C00000"/>
                </a:solidFill>
              </a:rPr>
            </a:br>
            <a:r>
              <a:rPr lang="en-US" dirty="0" smtClean="0">
                <a:solidFill>
                  <a:srgbClr val="C00000"/>
                </a:solidFill>
              </a:rPr>
              <a:t>GIÁNG SINH</a:t>
            </a:r>
            <a:br>
              <a:rPr lang="en-US" dirty="0" smtClean="0">
                <a:solidFill>
                  <a:srgbClr val="C00000"/>
                </a:solidFill>
              </a:rPr>
            </a:br>
            <a:r>
              <a:rPr lang="en-US" dirty="0" smtClean="0">
                <a:solidFill>
                  <a:srgbClr val="C00000"/>
                </a:solidFill>
              </a:rPr>
              <a:t>THÁNH GIOAN TÔNG ĐỒ</a:t>
            </a:r>
            <a:br>
              <a:rPr lang="en-US" dirty="0" smtClean="0">
                <a:solidFill>
                  <a:srgbClr val="C00000"/>
                </a:solidFill>
              </a:rPr>
            </a:br>
            <a:r>
              <a:rPr lang="en-US" dirty="0" err="1" smtClean="0">
                <a:solidFill>
                  <a:srgbClr val="C00000"/>
                </a:solidFill>
              </a:rPr>
              <a:t>Lễ</a:t>
            </a:r>
            <a:r>
              <a:rPr lang="en-US" dirty="0" smtClean="0">
                <a:solidFill>
                  <a:srgbClr val="C00000"/>
                </a:solidFill>
              </a:rPr>
              <a:t> </a:t>
            </a:r>
            <a:r>
              <a:rPr lang="en-US" dirty="0" err="1" smtClean="0">
                <a:solidFill>
                  <a:srgbClr val="C00000"/>
                </a:solidFill>
              </a:rPr>
              <a:t>Kính</a:t>
            </a:r>
            <a:endParaRPr lang="en-US" dirty="0">
              <a:solidFill>
                <a:srgbClr val="C00000"/>
              </a:solidFill>
            </a:endParaRPr>
          </a:p>
        </p:txBody>
      </p:sp>
    </p:spTree>
    <p:extLst>
      <p:ext uri="{BB962C8B-B14F-4D97-AF65-F5344CB8AC3E}">
        <p14:creationId xmlns:p14="http://schemas.microsoft.com/office/powerpoint/2010/main" val="16843905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4685185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114800" y="0"/>
            <a:ext cx="5029200" cy="5143499"/>
          </a:xfrm>
        </p:spPr>
        <p:txBody>
          <a:bodyPr>
            <a:normAutofit/>
          </a:bodyPr>
          <a:lstStyle/>
          <a:p>
            <a:pPr algn="l"/>
            <a:r>
              <a:rPr lang="vi-VN" sz="3600" dirty="0">
                <a:solidFill>
                  <a:srgbClr val="FF0000"/>
                </a:solidFill>
              </a:rPr>
              <a:t>Bài đọc 1</a:t>
            </a:r>
            <a:br>
              <a:rPr lang="vi-VN" sz="3600" dirty="0">
                <a:solidFill>
                  <a:srgbClr val="FF0000"/>
                </a:solidFill>
              </a:rPr>
            </a:br>
            <a:r>
              <a:rPr lang="vi-VN" sz="3200" i="1" dirty="0">
                <a:solidFill>
                  <a:srgbClr val="002060"/>
                </a:solidFill>
              </a:rPr>
              <a:t>Điều chúng tôi đã thấy và đã nghe, chúng tôi loan báo cho cả anh em nữa.</a:t>
            </a:r>
            <a:br>
              <a:rPr lang="vi-VN" sz="3200" i="1" dirty="0">
                <a:solidFill>
                  <a:srgbClr val="002060"/>
                </a:solidFill>
              </a:rPr>
            </a:br>
            <a:r>
              <a:rPr lang="vi-VN" sz="3200" dirty="0" smtClean="0">
                <a:solidFill>
                  <a:srgbClr val="FF0000"/>
                </a:solidFill>
              </a:rPr>
              <a:t>Khởi </a:t>
            </a:r>
            <a:r>
              <a:rPr lang="vi-VN" sz="3200" dirty="0">
                <a:solidFill>
                  <a:srgbClr val="FF0000"/>
                </a:solidFill>
              </a:rPr>
              <a:t>đầu thư thứ nhất của thánh Gio-an tông đồ.</a:t>
            </a:r>
            <a:endParaRPr lang="en-US" dirty="0">
              <a:solidFill>
                <a:srgbClr val="FF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123950"/>
            <a:ext cx="4093175" cy="3281362"/>
          </a:xfrm>
          <a:prstGeom prst="rect">
            <a:avLst/>
          </a:prstGeom>
        </p:spPr>
      </p:pic>
    </p:spTree>
    <p:extLst>
      <p:ext uri="{BB962C8B-B14F-4D97-AF65-F5344CB8AC3E}">
        <p14:creationId xmlns:p14="http://schemas.microsoft.com/office/powerpoint/2010/main" val="24882923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14350"/>
            <a:ext cx="9144000" cy="4400549"/>
          </a:xfrm>
        </p:spPr>
        <p:txBody>
          <a:bodyPr>
            <a:noAutofit/>
          </a:bodyPr>
          <a:lstStyle/>
          <a:p>
            <a:pPr algn="just"/>
            <a:r>
              <a:rPr lang="vi-VN" sz="7200" dirty="0">
                <a:solidFill>
                  <a:srgbClr val="002060"/>
                </a:solidFill>
              </a:rPr>
              <a:t>Trước nhan </a:t>
            </a:r>
            <a:r>
              <a:rPr lang="vi-VN" sz="7200" dirty="0" smtClean="0">
                <a:solidFill>
                  <a:srgbClr val="002060"/>
                </a:solidFill>
              </a:rPr>
              <a:t>thánh</a:t>
            </a:r>
            <a:r>
              <a:rPr lang="en-US" sz="7200" dirty="0" smtClean="0">
                <a:solidFill>
                  <a:srgbClr val="002060"/>
                </a:solidFill>
              </a:rPr>
              <a:t> </a:t>
            </a:r>
            <a:r>
              <a:rPr lang="vi-VN" sz="7200" dirty="0" smtClean="0">
                <a:solidFill>
                  <a:srgbClr val="002060"/>
                </a:solidFill>
              </a:rPr>
              <a:t>Chúa</a:t>
            </a:r>
            <a:r>
              <a:rPr lang="vi-VN" sz="7200" dirty="0">
                <a:solidFill>
                  <a:srgbClr val="002060"/>
                </a:solidFill>
              </a:rPr>
              <a:t>, người công chính hãy vui mừng.</a:t>
            </a:r>
            <a:endParaRPr lang="en-US" sz="7200" dirty="0">
              <a:solidFill>
                <a:srgbClr val="002060"/>
              </a:solidFill>
            </a:endParaRPr>
          </a:p>
        </p:txBody>
      </p:sp>
      <p:sp>
        <p:nvSpPr>
          <p:cNvPr id="3" name="Rectangle 2"/>
          <p:cNvSpPr/>
          <p:nvPr/>
        </p:nvSpPr>
        <p:spPr>
          <a:xfrm>
            <a:off x="0" y="0"/>
            <a:ext cx="1797287" cy="707886"/>
          </a:xfrm>
          <a:prstGeom prst="rect">
            <a:avLst/>
          </a:prstGeom>
        </p:spPr>
        <p:txBody>
          <a:bodyPr wrap="none">
            <a:spAutoFit/>
          </a:bodyPr>
          <a:lstStyle/>
          <a:p>
            <a:r>
              <a:rPr lang="en-US" sz="4000" dirty="0" err="1">
                <a:solidFill>
                  <a:srgbClr val="C00000"/>
                </a:solidFill>
              </a:rPr>
              <a:t>Đáp</a:t>
            </a:r>
            <a:r>
              <a:rPr lang="en-US" sz="4000" dirty="0">
                <a:solidFill>
                  <a:srgbClr val="C00000"/>
                </a:solidFill>
              </a:rPr>
              <a:t> </a:t>
            </a:r>
            <a:r>
              <a:rPr lang="en-US" sz="4000" dirty="0" err="1">
                <a:solidFill>
                  <a:srgbClr val="C00000"/>
                </a:solidFill>
              </a:rPr>
              <a:t>ca</a:t>
            </a:r>
            <a:r>
              <a:rPr lang="en-US" sz="4000" dirty="0">
                <a:solidFill>
                  <a:srgbClr val="C00000"/>
                </a:solidFill>
              </a:rPr>
              <a:t>:</a:t>
            </a:r>
            <a:endParaRPr lang="en-US" sz="1600" dirty="0">
              <a:solidFill>
                <a:srgbClr val="C00000"/>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7287" y="190500"/>
            <a:ext cx="3668305" cy="393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75305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95350"/>
            <a:ext cx="9144000" cy="3733799"/>
          </a:xfrm>
        </p:spPr>
        <p:txBody>
          <a:bodyPr>
            <a:noAutofit/>
          </a:bodyPr>
          <a:lstStyle/>
          <a:p>
            <a:pPr algn="just"/>
            <a:r>
              <a:rPr lang="vi-VN" sz="5400" dirty="0">
                <a:solidFill>
                  <a:srgbClr val="002060"/>
                </a:solidFill>
              </a:rPr>
              <a:t>Lạy Thiên Chúa, chúng con xin ca ngợi hát </a:t>
            </a:r>
            <a:r>
              <a:rPr lang="vi-VN" sz="5400" dirty="0" smtClean="0">
                <a:solidFill>
                  <a:srgbClr val="002060"/>
                </a:solidFill>
              </a:rPr>
              <a:t>mừng,</a:t>
            </a:r>
            <a:r>
              <a:rPr lang="en-US" sz="5400" dirty="0" smtClean="0">
                <a:solidFill>
                  <a:srgbClr val="002060"/>
                </a:solidFill>
              </a:rPr>
              <a:t> </a:t>
            </a:r>
            <a:r>
              <a:rPr lang="vi-VN" sz="5400" dirty="0" smtClean="0">
                <a:solidFill>
                  <a:srgbClr val="002060"/>
                </a:solidFill>
              </a:rPr>
              <a:t>tuyên </a:t>
            </a:r>
            <a:r>
              <a:rPr lang="vi-VN" sz="5400" dirty="0">
                <a:solidFill>
                  <a:srgbClr val="002060"/>
                </a:solidFill>
              </a:rPr>
              <a:t>xưng Ngài là Đức </a:t>
            </a:r>
            <a:r>
              <a:rPr lang="vi-VN" sz="5400" dirty="0" smtClean="0">
                <a:solidFill>
                  <a:srgbClr val="002060"/>
                </a:solidFill>
              </a:rPr>
              <a:t>Chúa.</a:t>
            </a:r>
            <a:r>
              <a:rPr lang="en-US" sz="5400" dirty="0" smtClean="0">
                <a:solidFill>
                  <a:srgbClr val="002060"/>
                </a:solidFill>
              </a:rPr>
              <a:t> </a:t>
            </a:r>
            <a:r>
              <a:rPr lang="vi-VN" sz="5400" dirty="0" smtClean="0">
                <a:solidFill>
                  <a:srgbClr val="002060"/>
                </a:solidFill>
              </a:rPr>
              <a:t>Lạy </a:t>
            </a:r>
            <a:r>
              <a:rPr lang="vi-VN" sz="5400" dirty="0">
                <a:solidFill>
                  <a:srgbClr val="002060"/>
                </a:solidFill>
              </a:rPr>
              <a:t>Chúa, bậc Tông Đồ đồng thanh ca ngợi Chúa.</a:t>
            </a:r>
            <a:endParaRPr lang="en-US" sz="5400" dirty="0">
              <a:solidFill>
                <a:srgbClr val="002060"/>
              </a:solidFill>
            </a:endParaRPr>
          </a:p>
        </p:txBody>
      </p:sp>
      <p:sp>
        <p:nvSpPr>
          <p:cNvPr id="3" name="Rectangle 2"/>
          <p:cNvSpPr/>
          <p:nvPr/>
        </p:nvSpPr>
        <p:spPr>
          <a:xfrm>
            <a:off x="0" y="0"/>
            <a:ext cx="3534942" cy="707886"/>
          </a:xfrm>
          <a:prstGeom prst="rect">
            <a:avLst/>
          </a:prstGeom>
        </p:spPr>
        <p:txBody>
          <a:bodyPr wrap="none">
            <a:spAutoFit/>
          </a:bodyPr>
          <a:lstStyle/>
          <a:p>
            <a:r>
              <a:rPr lang="en-US" sz="4000" dirty="0" smtClean="0">
                <a:solidFill>
                  <a:srgbClr val="C00000"/>
                </a:solidFill>
              </a:rPr>
              <a:t>Alleluia-Alleluia.</a:t>
            </a:r>
            <a:endParaRPr lang="en-US" sz="1600" dirty="0">
              <a:solidFill>
                <a:srgbClr val="C00000"/>
              </a:solidFill>
            </a:endParaRPr>
          </a:p>
        </p:txBody>
      </p:sp>
      <p:sp>
        <p:nvSpPr>
          <p:cNvPr id="4" name="Rectangle 3"/>
          <p:cNvSpPr/>
          <p:nvPr/>
        </p:nvSpPr>
        <p:spPr>
          <a:xfrm>
            <a:off x="7162800" y="4324350"/>
            <a:ext cx="1881502" cy="707886"/>
          </a:xfrm>
          <a:prstGeom prst="rect">
            <a:avLst/>
          </a:prstGeom>
        </p:spPr>
        <p:txBody>
          <a:bodyPr wrap="square">
            <a:spAutoFit/>
          </a:bodyPr>
          <a:lstStyle/>
          <a:p>
            <a:r>
              <a:rPr lang="en-US" sz="4000" dirty="0" smtClean="0">
                <a:solidFill>
                  <a:srgbClr val="C00000"/>
                </a:solidFill>
              </a:rPr>
              <a:t>Alleluia.</a:t>
            </a:r>
            <a:endParaRPr lang="en-US" sz="1600" dirty="0">
              <a:solidFill>
                <a:srgbClr val="C00000"/>
              </a:solidFill>
            </a:endParaRPr>
          </a:p>
        </p:txBody>
      </p:sp>
    </p:spTree>
    <p:extLst>
      <p:ext uri="{BB962C8B-B14F-4D97-AF65-F5344CB8AC3E}">
        <p14:creationId xmlns:p14="http://schemas.microsoft.com/office/powerpoint/2010/main" val="40302786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376511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14350"/>
            <a:ext cx="9144000" cy="4400549"/>
          </a:xfrm>
        </p:spPr>
        <p:txBody>
          <a:bodyPr>
            <a:noAutofit/>
          </a:bodyPr>
          <a:lstStyle/>
          <a:p>
            <a:pPr algn="just"/>
            <a:r>
              <a:rPr lang="vi-VN" sz="8000" dirty="0">
                <a:solidFill>
                  <a:schemeClr val="bg1"/>
                </a:solidFill>
              </a:rPr>
              <a:t>Tâm hồn con hỷ hoan vì Chúa, là Đấng cứu độ con.</a:t>
            </a:r>
            <a:endParaRPr lang="en-US" sz="8000" dirty="0">
              <a:solidFill>
                <a:schemeClr val="bg1"/>
              </a:solidFill>
            </a:endParaRPr>
          </a:p>
        </p:txBody>
      </p:sp>
      <p:sp>
        <p:nvSpPr>
          <p:cNvPr id="3" name="Rectangle 2"/>
          <p:cNvSpPr/>
          <p:nvPr/>
        </p:nvSpPr>
        <p:spPr>
          <a:xfrm>
            <a:off x="0" y="0"/>
            <a:ext cx="1797287" cy="707886"/>
          </a:xfrm>
          <a:prstGeom prst="rect">
            <a:avLst/>
          </a:prstGeom>
        </p:spPr>
        <p:txBody>
          <a:bodyPr wrap="none">
            <a:spAutoFit/>
          </a:bodyPr>
          <a:lstStyle/>
          <a:p>
            <a:r>
              <a:rPr lang="en-US" sz="4000" dirty="0" err="1">
                <a:solidFill>
                  <a:srgbClr val="FFFF00"/>
                </a:solidFill>
              </a:rPr>
              <a:t>Đáp</a:t>
            </a:r>
            <a:r>
              <a:rPr lang="en-US" sz="4000" dirty="0">
                <a:solidFill>
                  <a:srgbClr val="FFFF00"/>
                </a:solidFill>
              </a:rPr>
              <a:t> </a:t>
            </a:r>
            <a:r>
              <a:rPr lang="en-US" sz="4000" dirty="0" err="1">
                <a:solidFill>
                  <a:srgbClr val="FFFF00"/>
                </a:solidFill>
              </a:rPr>
              <a:t>ca</a:t>
            </a:r>
            <a:r>
              <a:rPr lang="en-US" sz="4000" dirty="0">
                <a:solidFill>
                  <a:srgbClr val="FFFF00"/>
                </a:solidFill>
              </a:rPr>
              <a:t>:</a:t>
            </a:r>
            <a:endParaRPr lang="en-US" sz="1600" dirty="0">
              <a:solidFill>
                <a:prstClr val="black"/>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7287" y="206428"/>
            <a:ext cx="4219339" cy="393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1701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95350"/>
            <a:ext cx="9144000" cy="3733799"/>
          </a:xfrm>
        </p:spPr>
        <p:txBody>
          <a:bodyPr>
            <a:noAutofit/>
          </a:bodyPr>
          <a:lstStyle/>
          <a:p>
            <a:pPr algn="just"/>
            <a:r>
              <a:rPr lang="vi-VN" sz="4800" dirty="0">
                <a:solidFill>
                  <a:schemeClr val="bg1"/>
                </a:solidFill>
              </a:rPr>
              <a:t>Lạy Đức Ki-tô là Vua muôn nước, là đá tảng góc tường của toà nhà Giáo Hội. Xin ngự đến và cứu độ con người, Chúa đã lấy đất mà dựng nên.</a:t>
            </a:r>
            <a:endParaRPr lang="en-US" sz="4800" dirty="0">
              <a:solidFill>
                <a:schemeClr val="bg1"/>
              </a:solidFill>
            </a:endParaRPr>
          </a:p>
        </p:txBody>
      </p:sp>
      <p:sp>
        <p:nvSpPr>
          <p:cNvPr id="3" name="Rectangle 2"/>
          <p:cNvSpPr/>
          <p:nvPr/>
        </p:nvSpPr>
        <p:spPr>
          <a:xfrm>
            <a:off x="0" y="0"/>
            <a:ext cx="3534942" cy="707886"/>
          </a:xfrm>
          <a:prstGeom prst="rect">
            <a:avLst/>
          </a:prstGeom>
        </p:spPr>
        <p:txBody>
          <a:bodyPr wrap="none">
            <a:spAutoFit/>
          </a:bodyPr>
          <a:lstStyle/>
          <a:p>
            <a:r>
              <a:rPr lang="en-US" sz="4000" dirty="0" smtClean="0">
                <a:solidFill>
                  <a:srgbClr val="FFFF00"/>
                </a:solidFill>
              </a:rPr>
              <a:t>Alleluia-Alleluia.</a:t>
            </a:r>
            <a:endParaRPr lang="en-US" sz="1600" dirty="0">
              <a:solidFill>
                <a:prstClr val="black"/>
              </a:solidFill>
            </a:endParaRPr>
          </a:p>
        </p:txBody>
      </p:sp>
      <p:sp>
        <p:nvSpPr>
          <p:cNvPr id="4" name="Rectangle 3"/>
          <p:cNvSpPr/>
          <p:nvPr/>
        </p:nvSpPr>
        <p:spPr>
          <a:xfrm>
            <a:off x="7162800" y="4324350"/>
            <a:ext cx="1881502" cy="707886"/>
          </a:xfrm>
          <a:prstGeom prst="rect">
            <a:avLst/>
          </a:prstGeom>
        </p:spPr>
        <p:txBody>
          <a:bodyPr wrap="square">
            <a:spAutoFit/>
          </a:bodyPr>
          <a:lstStyle/>
          <a:p>
            <a:r>
              <a:rPr lang="en-US" sz="4000" dirty="0" smtClean="0">
                <a:solidFill>
                  <a:srgbClr val="FFFF00"/>
                </a:solidFill>
              </a:rPr>
              <a:t>Alleluia.</a:t>
            </a:r>
            <a:endParaRPr lang="en-US" sz="1600" dirty="0">
              <a:solidFill>
                <a:prstClr val="black"/>
              </a:solidFill>
            </a:endParaRPr>
          </a:p>
        </p:txBody>
      </p:sp>
    </p:spTree>
    <p:extLst>
      <p:ext uri="{BB962C8B-B14F-4D97-AF65-F5344CB8AC3E}">
        <p14:creationId xmlns:p14="http://schemas.microsoft.com/office/powerpoint/2010/main" val="1925939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071227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7634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TotalTime>
  <Words>326</Words>
  <Application>Microsoft Office PowerPoint</Application>
  <PresentationFormat>On-screen Show (16:9)</PresentationFormat>
  <Paragraphs>41</Paragraphs>
  <Slides>59</Slides>
  <Notes>0</Notes>
  <HiddenSlides>0</HiddenSlides>
  <MMClips>0</MMClips>
  <ScaleCrop>false</ScaleCrop>
  <HeadingPairs>
    <vt:vector size="4" baseType="variant">
      <vt:variant>
        <vt:lpstr>Theme</vt:lpstr>
      </vt:variant>
      <vt:variant>
        <vt:i4>24</vt:i4>
      </vt:variant>
      <vt:variant>
        <vt:lpstr>Slide Titles</vt:lpstr>
      </vt:variant>
      <vt:variant>
        <vt:i4>59</vt:i4>
      </vt:variant>
    </vt:vector>
  </HeadingPairs>
  <TitlesOfParts>
    <vt:vector size="83" baseType="lpstr">
      <vt:lpstr>Office Theme</vt:lpstr>
      <vt:lpstr>1_Office Theme</vt:lpstr>
      <vt:lpstr>2_Office Theme</vt:lpstr>
      <vt:lpstr>3_Office Theme</vt:lpstr>
      <vt:lpstr>4_Office Theme</vt:lpstr>
      <vt:lpstr>15_Office Theme</vt:lpstr>
      <vt:lpstr>16_Office Theme</vt:lpstr>
      <vt:lpstr>18_Office Theme</vt:lpstr>
      <vt:lpstr>20_Office Theme</vt:lpstr>
      <vt:lpstr>8_Office Theme</vt:lpstr>
      <vt:lpstr>5_Office Theme</vt:lpstr>
      <vt:lpstr>6_Office Theme</vt:lpstr>
      <vt:lpstr>7_Office Theme</vt:lpstr>
      <vt:lpstr>9_Office Theme</vt:lpstr>
      <vt:lpstr>10_Office Theme</vt:lpstr>
      <vt:lpstr>11_Office Theme</vt:lpstr>
      <vt:lpstr>12_Office Theme</vt:lpstr>
      <vt:lpstr>13_Office Theme</vt:lpstr>
      <vt:lpstr>14_Office Theme</vt:lpstr>
      <vt:lpstr>17_Office Theme</vt:lpstr>
      <vt:lpstr>19_Office Theme</vt:lpstr>
      <vt:lpstr>21_Office Theme</vt:lpstr>
      <vt:lpstr>22_Office Theme</vt:lpstr>
      <vt:lpstr>24_Office Theme</vt:lpstr>
      <vt:lpstr>ĐÁP CA TUẦN IV MÙA VỌNG </vt:lpstr>
      <vt:lpstr>PowerPoint Presentation</vt:lpstr>
      <vt:lpstr>THỨ HAI TUẦN IV MÙA VỌNG</vt:lpstr>
      <vt:lpstr>PowerPoint Presentation</vt:lpstr>
      <vt:lpstr>Bài đọc 1 Bà An-na tạ ơn Chúa vì Sa-mu-en được sinh ra. Bài trích sách Sa-mu-en quyển thứ nhất.</vt:lpstr>
      <vt:lpstr>Tâm hồn con hỷ hoan vì Chúa, là Đấng cứu độ con.</vt:lpstr>
      <vt:lpstr>Lạy Đức Ki-tô là Vua muôn nước, là đá tảng góc tường của toà nhà Giáo Hội. Xin ngự đến và cứu độ con người, Chúa đã lấy đất mà dựng nên.</vt:lpstr>
      <vt:lpstr>PowerPoint Presentation</vt:lpstr>
      <vt:lpstr>PowerPoint Presentation</vt:lpstr>
      <vt:lpstr>THỨ BA TUẦN IV MÙA VỌNG</vt:lpstr>
      <vt:lpstr>PowerPoint Presentation</vt:lpstr>
      <vt:lpstr>Bài đọc 1 Này Ta sai ngôn sứ Ê-li-a đến với các ngươi, trước khi ngày của Đức Chúa đến. Bài trích sách ngôn sứ Ma-la-khi.</vt:lpstr>
      <vt:lpstr>Hãy đứng thẳng và ngẩng đầu lên, vì anh em sắp được cứu chuộc.</vt:lpstr>
      <vt:lpstr>Lạy Đức Ki-tô là Vua muôn nước, là đá tảng góc tường của toà nhà Giáo Hội. Xin ngự đến và cứu độ con người, Chúa đã lấy đất mà dựng nên.</vt:lpstr>
      <vt:lpstr>PowerPoint Presentation</vt:lpstr>
      <vt:lpstr>PowerPoint Presentation</vt:lpstr>
      <vt:lpstr>THỨ TƯ NGÀY 24/12 TUẦN IV MÙA VỌNG THÁNH LỄ BAN SÁNG</vt:lpstr>
      <vt:lpstr>PowerPoint Presentation</vt:lpstr>
      <vt:lpstr>Bài đọc 1 Vương quyền của Đa-vít sẽ tồn tại mãi mãi trước mặt Chúa. Bài trích sách Sa-mu-en quyển thứ hai.</vt:lpstr>
      <vt:lpstr>Lạy Chúa, tình thương Chúa, đời đời con ca tụng.</vt:lpstr>
      <vt:lpstr>Lạy Đức Ki-tô là vầng đông xuất hiện, là hào quang toả ánh sáng muôn đời, là mặt trời chiếu tỏ đường công chính, xin Ngài thương ngự đến soi sáng những ai ngồi nơi tăm tối và trong bóng tử thần.</vt:lpstr>
      <vt:lpstr>PowerPoint Presentation</vt:lpstr>
      <vt:lpstr>PowerPoint Presentation</vt:lpstr>
      <vt:lpstr>LỄ VỌNG GIÁNG SINH</vt:lpstr>
      <vt:lpstr>PowerPoint Presentation</vt:lpstr>
      <vt:lpstr>PowerPoint Presentation</vt:lpstr>
      <vt:lpstr>PowerPoint Presentation</vt:lpstr>
      <vt:lpstr>LỄ ĐÊM</vt:lpstr>
      <vt:lpstr>PowerPoint Presentation</vt:lpstr>
      <vt:lpstr>PowerPoint Presentation</vt:lpstr>
      <vt:lpstr>PowerPoint Presentation</vt:lpstr>
      <vt:lpstr>PowerPoint Presentation</vt:lpstr>
      <vt:lpstr>NGÀY 25/12 MỪNG CHÚA GIÁNG SINH LỄ RẠNG ĐÔNG  </vt:lpstr>
      <vt:lpstr>PowerPoint Presentation</vt:lpstr>
      <vt:lpstr>PowerPoint Presentation</vt:lpstr>
      <vt:lpstr>PowerPoint Presentation</vt:lpstr>
      <vt:lpstr>PowerPoint Presentation</vt:lpstr>
      <vt:lpstr>NGÀY 25/12 MỪNG CHÚA GIÁNG SINH LỄ BAN NGÀY</vt:lpstr>
      <vt:lpstr>PowerPoint Presentation</vt:lpstr>
      <vt:lpstr>PowerPoint Presentation</vt:lpstr>
      <vt:lpstr>PowerPoint Presentation</vt:lpstr>
      <vt:lpstr>PowerPoint Presentation</vt:lpstr>
      <vt:lpstr>NGÀY 25/12 MỪNG CHÚA GIÁNG SINH</vt:lpstr>
      <vt:lpstr>PowerPoint Presentation</vt:lpstr>
      <vt:lpstr>PowerPoint Presentation</vt:lpstr>
      <vt:lpstr>PowerPoint Presentation</vt:lpstr>
      <vt:lpstr>THỨ SÁU NGÀY 26/12 Ngày II TRONG TUẦN BÁT NHẬT GIÁNG SINH THÁNH TÊ-PHA-NÔ TỬ ĐẠO TIÊN KHỞI lễ kính </vt:lpstr>
      <vt:lpstr>PowerPoint Presentation</vt:lpstr>
      <vt:lpstr>Bài đọc 1 Kìa, tôi thấy trời mở ra. Bài trích sách Công vụ Tông Đồ.</vt:lpstr>
      <vt:lpstr>Trong tay Ngài, lạy Chúa, con xin phó thác hồn con.</vt:lpstr>
      <vt:lpstr>Nguyện xin Chúa tuôn đổ phúc lành cho người tiến vào đây nhân danh Chúa ; Đức Chúa là Thượng Đế, Người giãi sáng trên ta.</vt:lpstr>
      <vt:lpstr>PowerPoint Presentation</vt:lpstr>
      <vt:lpstr>PowerPoint Presentation</vt:lpstr>
      <vt:lpstr>THỨ BẢY NGÀY 27/12 Ngày III TRONG TUẦN BÁT NHẬT GIÁNG SINH THÁNH GIOAN TÔNG ĐỒ Lễ Kính</vt:lpstr>
      <vt:lpstr>PowerPoint Presentation</vt:lpstr>
      <vt:lpstr>Bài đọc 1 Điều chúng tôi đã thấy và đã nghe, chúng tôi loan báo cho cả anh em nữa. Khởi đầu thư thứ nhất của thánh Gio-an tông đồ.</vt:lpstr>
      <vt:lpstr>Trước nhan thánh Chúa, người công chính hãy vui mừng.</vt:lpstr>
      <vt:lpstr>Lạy Thiên Chúa, chúng con xin ca ngợi hát mừng, tuyên xưng Ngài là Đức Chúa. Lạy Chúa, bậc Tông Đồ đồng thanh ca ngợi Chúa.</vt:lpstr>
      <vt:lpstr>PowerPoint Presentation</vt:lpstr>
    </vt:vector>
  </TitlesOfParts>
  <Company>diakov.net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RePack by Diakov</dc:creator>
  <cp:lastModifiedBy>RePack by Diakov</cp:lastModifiedBy>
  <cp:revision>18</cp:revision>
  <dcterms:created xsi:type="dcterms:W3CDTF">2025-09-21T22:08:23Z</dcterms:created>
  <dcterms:modified xsi:type="dcterms:W3CDTF">2025-11-12T12:58:02Z</dcterms:modified>
</cp:coreProperties>
</file>