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92" r:id="rId8"/>
    <p:sldMasterId id="2147483828" r:id="rId9"/>
    <p:sldMasterId id="2147483876" r:id="rId10"/>
    <p:sldMasterId id="2147483972" r:id="rId11"/>
    <p:sldMasterId id="2147483996" r:id="rId12"/>
    <p:sldMasterId id="2147484088" r:id="rId13"/>
    <p:sldMasterId id="2147484096" r:id="rId14"/>
    <p:sldMasterId id="2147484120" r:id="rId15"/>
    <p:sldMasterId id="2147484132" r:id="rId16"/>
    <p:sldMasterId id="2147484144" r:id="rId17"/>
    <p:sldMasterId id="2147484152" r:id="rId18"/>
    <p:sldMasterId id="2147484164" r:id="rId19"/>
    <p:sldMasterId id="2147484176" r:id="rId20"/>
  </p:sldMasterIdLst>
  <p:sldIdLst>
    <p:sldId id="261" r:id="rId21"/>
    <p:sldId id="266" r:id="rId22"/>
    <p:sldId id="256" r:id="rId23"/>
    <p:sldId id="449" r:id="rId24"/>
    <p:sldId id="452" r:id="rId25"/>
    <p:sldId id="323" r:id="rId26"/>
    <p:sldId id="324" r:id="rId27"/>
    <p:sldId id="257" r:id="rId28"/>
    <p:sldId id="258" r:id="rId29"/>
    <p:sldId id="448" r:id="rId30"/>
    <p:sldId id="451" r:id="rId31"/>
    <p:sldId id="437" r:id="rId32"/>
    <p:sldId id="334" r:id="rId33"/>
    <p:sldId id="438" r:id="rId34"/>
    <p:sldId id="446" r:id="rId35"/>
    <p:sldId id="439" r:id="rId36"/>
    <p:sldId id="453" r:id="rId37"/>
    <p:sldId id="454" r:id="rId38"/>
    <p:sldId id="440" r:id="rId39"/>
    <p:sldId id="441" r:id="rId40"/>
    <p:sldId id="442" r:id="rId41"/>
    <p:sldId id="456" r:id="rId42"/>
    <p:sldId id="457" r:id="rId43"/>
    <p:sldId id="445" r:id="rId44"/>
    <p:sldId id="444" r:id="rId45"/>
    <p:sldId id="289" r:id="rId46"/>
    <p:sldId id="447" r:id="rId47"/>
    <p:sldId id="341" r:id="rId48"/>
    <p:sldId id="342" r:id="rId49"/>
    <p:sldId id="294" r:id="rId50"/>
    <p:sldId id="291" r:id="rId51"/>
    <p:sldId id="458" r:id="rId52"/>
    <p:sldId id="459" r:id="rId53"/>
    <p:sldId id="259" r:id="rId54"/>
    <p:sldId id="267" r:id="rId55"/>
    <p:sldId id="398" r:id="rId56"/>
    <p:sldId id="401" r:id="rId57"/>
    <p:sldId id="402" r:id="rId58"/>
    <p:sldId id="403" r:id="rId59"/>
    <p:sldId id="404" r:id="rId60"/>
    <p:sldId id="405" r:id="rId61"/>
    <p:sldId id="406" r:id="rId62"/>
    <p:sldId id="407" r:id="rId63"/>
    <p:sldId id="408" r:id="rId64"/>
    <p:sldId id="460" r:id="rId65"/>
    <p:sldId id="326" r:id="rId66"/>
    <p:sldId id="308" r:id="rId67"/>
    <p:sldId id="399" r:id="rId68"/>
    <p:sldId id="271" r:id="rId69"/>
    <p:sldId id="400" r:id="rId70"/>
    <p:sldId id="330" r:id="rId71"/>
    <p:sldId id="276" r:id="rId72"/>
    <p:sldId id="354" r:id="rId73"/>
    <p:sldId id="355" r:id="rId74"/>
    <p:sldId id="288" r:id="rId75"/>
    <p:sldId id="278" r:id="rId76"/>
    <p:sldId id="356" r:id="rId77"/>
    <p:sldId id="435" r:id="rId78"/>
    <p:sldId id="436" r:id="rId79"/>
    <p:sldId id="353" r:id="rId80"/>
    <p:sldId id="412" r:id="rId81"/>
    <p:sldId id="279" r:id="rId82"/>
    <p:sldId id="280" r:id="rId83"/>
    <p:sldId id="361" r:id="rId84"/>
    <p:sldId id="363" r:id="rId85"/>
    <p:sldId id="281" r:id="rId86"/>
    <p:sldId id="282" r:id="rId87"/>
    <p:sldId id="364" r:id="rId88"/>
    <p:sldId id="433" r:id="rId89"/>
    <p:sldId id="434" r:id="rId90"/>
    <p:sldId id="360" r:id="rId91"/>
    <p:sldId id="413" r:id="rId92"/>
    <p:sldId id="283" r:id="rId93"/>
    <p:sldId id="414" r:id="rId94"/>
    <p:sldId id="415" r:id="rId95"/>
    <p:sldId id="416" r:id="rId96"/>
    <p:sldId id="417" r:id="rId97"/>
    <p:sldId id="418" r:id="rId98"/>
    <p:sldId id="419" r:id="rId99"/>
    <p:sldId id="420" r:id="rId100"/>
    <p:sldId id="421" r:id="rId101"/>
    <p:sldId id="422" r:id="rId102"/>
    <p:sldId id="423" r:id="rId103"/>
    <p:sldId id="424" r:id="rId104"/>
    <p:sldId id="425" r:id="rId105"/>
    <p:sldId id="426" r:id="rId106"/>
    <p:sldId id="427" r:id="rId107"/>
    <p:sldId id="428" r:id="rId108"/>
    <p:sldId id="429" r:id="rId109"/>
    <p:sldId id="430" r:id="rId110"/>
    <p:sldId id="431" r:id="rId111"/>
    <p:sldId id="432" r:id="rId1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0" autoAdjust="0"/>
    <p:restoredTop sz="94654" autoAdjust="0"/>
  </p:normalViewPr>
  <p:slideViewPr>
    <p:cSldViewPr>
      <p:cViewPr>
        <p:scale>
          <a:sx n="150" d="100"/>
          <a:sy n="150" d="100"/>
        </p:scale>
        <p:origin x="990" y="6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54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87" Type="http://schemas.openxmlformats.org/officeDocument/2006/relationships/slide" Target="slides/slide67.xml"/><Relationship Id="rId102" Type="http://schemas.openxmlformats.org/officeDocument/2006/relationships/slide" Target="slides/slide82.xml"/><Relationship Id="rId110" Type="http://schemas.openxmlformats.org/officeDocument/2006/relationships/slide" Target="slides/slide90.xml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1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90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478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458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503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520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27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229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560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559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3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615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735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032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67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796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417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5447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081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434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78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495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675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840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942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382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674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152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191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467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3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149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27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612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4069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128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575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376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797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61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720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9393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167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07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607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083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223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689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105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055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778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062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2707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78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381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994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6954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557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3938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63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583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0711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088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44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232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19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096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3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5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3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8017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712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356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79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692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060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9104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57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828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72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7753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819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944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8023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126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014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077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972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910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3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069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595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352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1759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9975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4122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4303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053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74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59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066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343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52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1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440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808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429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90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844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032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826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889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237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55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9" Type="http://schemas.openxmlformats.org/officeDocument/2006/relationships/image" Target="../media/image1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6.xml"/><Relationship Id="rId9" Type="http://schemas.openxmlformats.org/officeDocument/2006/relationships/image" Target="../media/image2.jp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4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3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4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8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5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6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2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6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7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0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XVIII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person holding a person's hand&#10;&#10;Description automatically generated">
            <a:extLst>
              <a:ext uri="{FF2B5EF4-FFF2-40B4-BE49-F238E27FC236}">
                <a16:creationId xmlns:a16="http://schemas.microsoft.com/office/drawing/2014/main" id="{7EE06562-453C-4777-A647-274325409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6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C4C816-C416-4DE6-91ED-F200A340E9C8}"/>
              </a:ext>
            </a:extLst>
          </p:cNvPr>
          <p:cNvSpPr/>
          <p:nvPr/>
        </p:nvSpPr>
        <p:spPr>
          <a:xfrm>
            <a:off x="0" y="197158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</a:rPr>
              <a:t>Chú</a:t>
            </a:r>
            <a:r>
              <a:rPr lang="en-US" sz="2400" dirty="0">
                <a:solidFill>
                  <a:schemeClr val="bg1"/>
                </a:solidFill>
              </a:rPr>
              <a:t> ý: Nếu Chúa </a:t>
            </a:r>
            <a:r>
              <a:rPr lang="en-US" sz="2400" dirty="0" err="1">
                <a:solidFill>
                  <a:schemeClr val="bg1"/>
                </a:solidFill>
              </a:rPr>
              <a:t>nhật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A đã </a:t>
            </a:r>
            <a:r>
              <a:rPr lang="en-US" sz="2400" dirty="0" err="1">
                <a:solidFill>
                  <a:schemeClr val="bg1"/>
                </a:solidFill>
              </a:rPr>
              <a:t>đọc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Tin </a:t>
            </a:r>
            <a:r>
              <a:rPr lang="en-US" sz="2400" dirty="0" err="1">
                <a:solidFill>
                  <a:schemeClr val="bg1"/>
                </a:solidFill>
              </a:rPr>
              <a:t>Mừng</a:t>
            </a:r>
            <a:r>
              <a:rPr lang="en-US" sz="2400" dirty="0">
                <a:solidFill>
                  <a:schemeClr val="bg1"/>
                </a:solidFill>
              </a:rPr>
              <a:t> Mt 14, 13-21. </a:t>
            </a:r>
          </a:p>
          <a:p>
            <a:pPr algn="just"/>
            <a:r>
              <a:rPr lang="en-US" sz="2400" dirty="0" err="1">
                <a:solidFill>
                  <a:schemeClr val="bg1"/>
                </a:solidFill>
              </a:rPr>
              <a:t>thì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đọc</a:t>
            </a:r>
            <a:r>
              <a:rPr lang="en-US" sz="2400" dirty="0">
                <a:solidFill>
                  <a:schemeClr val="bg1"/>
                </a:solidFill>
              </a:rPr>
              <a:t>: Mt 14, 22-36</a:t>
            </a:r>
          </a:p>
        </p:txBody>
      </p:sp>
    </p:spTree>
    <p:extLst>
      <p:ext uri="{BB962C8B-B14F-4D97-AF65-F5344CB8AC3E}">
        <p14:creationId xmlns:p14="http://schemas.microsoft.com/office/powerpoint/2010/main" val="3959385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sket of bread&#10;&#10;Description automatically generated">
            <a:extLst>
              <a:ext uri="{FF2B5EF4-FFF2-40B4-BE49-F238E27FC236}">
                <a16:creationId xmlns:a16="http://schemas.microsoft.com/office/drawing/2014/main" id="{14C0DCAD-EED5-4556-BD03-E7007ED8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97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976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BA</a:t>
            </a:r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XVIII</a:t>
            </a:r>
            <a:endParaRPr lang="vi-VN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38156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ross&#10;&#10;Description automatically generated">
            <a:extLst>
              <a:ext uri="{FF2B5EF4-FFF2-40B4-BE49-F238E27FC236}">
                <a16:creationId xmlns:a16="http://schemas.microsoft.com/office/drawing/2014/main" id="{FCBF3771-CE7F-4342-8EAA-4BF4F5AD0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92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carrying a person&#10;&#10;Description automatically generated">
            <a:extLst>
              <a:ext uri="{FF2B5EF4-FFF2-40B4-BE49-F238E27FC236}">
                <a16:creationId xmlns:a16="http://schemas.microsoft.com/office/drawing/2014/main" id="{BA3CFD13-55DD-4851-8F3B-EBBC90A92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22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FF5F1-1D4B-4886-A093-56437324C990}"/>
              </a:ext>
            </a:extLst>
          </p:cNvPr>
          <p:cNvSpPr/>
          <p:nvPr/>
        </p:nvSpPr>
        <p:spPr>
          <a:xfrm>
            <a:off x="76200" y="2110085"/>
            <a:ext cx="906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</a:rPr>
              <a:t>Chú</a:t>
            </a:r>
            <a:r>
              <a:rPr lang="en-US" sz="2400" dirty="0">
                <a:solidFill>
                  <a:schemeClr val="bg1"/>
                </a:solidFill>
              </a:rPr>
              <a:t> ý: Nếu </a:t>
            </a:r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Hai đã </a:t>
            </a:r>
            <a:r>
              <a:rPr lang="en-US" sz="2400" dirty="0" err="1">
                <a:solidFill>
                  <a:schemeClr val="bg1"/>
                </a:solidFill>
              </a:rPr>
              <a:t>đọc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Tin </a:t>
            </a:r>
            <a:r>
              <a:rPr lang="en-US" sz="2400" dirty="0" err="1">
                <a:solidFill>
                  <a:schemeClr val="bg1"/>
                </a:solidFill>
              </a:rPr>
              <a:t>Mừng</a:t>
            </a:r>
            <a:r>
              <a:rPr lang="en-US" sz="2400" dirty="0">
                <a:solidFill>
                  <a:schemeClr val="bg1"/>
                </a:solidFill>
              </a:rPr>
              <a:t> Mt 14,22-36, </a:t>
            </a:r>
            <a:r>
              <a:rPr lang="en-US" sz="2400" dirty="0" err="1">
                <a:solidFill>
                  <a:schemeClr val="bg1"/>
                </a:solidFill>
              </a:rPr>
              <a:t>thì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đọc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</a:rPr>
              <a:t>Mt 15,1-2.10-14</a:t>
            </a:r>
          </a:p>
        </p:txBody>
      </p:sp>
    </p:spTree>
    <p:extLst>
      <p:ext uri="{BB962C8B-B14F-4D97-AF65-F5344CB8AC3E}">
        <p14:creationId xmlns:p14="http://schemas.microsoft.com/office/powerpoint/2010/main" val="210167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rock&#10;&#10;Description automatically generated">
            <a:extLst>
              <a:ext uri="{FF2B5EF4-FFF2-40B4-BE49-F238E27FC236}">
                <a16:creationId xmlns:a16="http://schemas.microsoft.com/office/drawing/2014/main" id="{FA2EC7C9-B7AB-41D5-8C5B-BBD8972A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11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green and white text&#10;&#10;Description automatically generated">
            <a:extLst>
              <a:ext uri="{FF2B5EF4-FFF2-40B4-BE49-F238E27FC236}">
                <a16:creationId xmlns:a16="http://schemas.microsoft.com/office/drawing/2014/main" id="{8E47049B-DE8E-4DB2-91A5-ABA4C1C07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5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5462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xây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dựng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Xi-on,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xuất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quang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vinh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rực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rỡ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.</a:t>
            </a:r>
            <a:endParaRPr lang="en-US" sz="8000" b="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692678-AFB8-4677-BCE9-CF1CF218367E}"/>
              </a:ext>
            </a:extLst>
          </p:cNvPr>
          <p:cNvSpPr/>
          <p:nvPr/>
        </p:nvSpPr>
        <p:spPr>
          <a:xfrm>
            <a:off x="2133600" y="312738"/>
            <a:ext cx="348044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101,16-18.19-21.29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22-23</a:t>
            </a:r>
          </a:p>
        </p:txBody>
      </p:sp>
    </p:spTree>
    <p:extLst>
      <p:ext uri="{BB962C8B-B14F-4D97-AF65-F5344CB8AC3E}">
        <p14:creationId xmlns:p14="http://schemas.microsoft.com/office/powerpoint/2010/main" val="1664546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Thưa Thầy, chính Thầy là Con Thiên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Chúa, chính Thầy là Vua Ít-ra-en.</a:t>
            </a:r>
            <a:endParaRPr lang="en-US" sz="7200" b="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34050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rock&#10;&#10;Description automatically generated">
            <a:extLst>
              <a:ext uri="{FF2B5EF4-FFF2-40B4-BE49-F238E27FC236}">
                <a16:creationId xmlns:a16="http://schemas.microsoft.com/office/drawing/2014/main" id="{FA2EC7C9-B7AB-41D5-8C5B-BBD8972A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98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FF5F1-1D4B-4886-A093-56437324C990}"/>
              </a:ext>
            </a:extLst>
          </p:cNvPr>
          <p:cNvSpPr/>
          <p:nvPr/>
        </p:nvSpPr>
        <p:spPr>
          <a:xfrm>
            <a:off x="76200" y="2110085"/>
            <a:ext cx="906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ý: Nếu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Hai đã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Mt 14,22-36,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Mt 15,1-2.10-14</a:t>
            </a:r>
          </a:p>
        </p:txBody>
      </p:sp>
    </p:spTree>
    <p:extLst>
      <p:ext uri="{BB962C8B-B14F-4D97-AF65-F5344CB8AC3E}">
        <p14:creationId xmlns:p14="http://schemas.microsoft.com/office/powerpoint/2010/main" val="1577654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carrying a person&#10;&#10;Description automatically generated">
            <a:extLst>
              <a:ext uri="{FF2B5EF4-FFF2-40B4-BE49-F238E27FC236}">
                <a16:creationId xmlns:a16="http://schemas.microsoft.com/office/drawing/2014/main" id="{BA3CFD13-55DD-4851-8F3B-EBBC90A92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2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938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VIII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083555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tower&#10;&#10;Description automatically generated">
            <a:extLst>
              <a:ext uri="{FF2B5EF4-FFF2-40B4-BE49-F238E27FC236}">
                <a16:creationId xmlns:a16="http://schemas.microsoft.com/office/drawing/2014/main" id="{16C9D2BF-277D-46B7-BF8C-D2F0D8DFC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" y="0"/>
            <a:ext cx="91311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8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people&#10;&#10;Description automatically generated">
            <a:extLst>
              <a:ext uri="{FF2B5EF4-FFF2-40B4-BE49-F238E27FC236}">
                <a16:creationId xmlns:a16="http://schemas.microsoft.com/office/drawing/2014/main" id="{2A904BD5-6152-43C9-9682-63C3D9C53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48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a green border&#10;&#10;Description automatically generated">
            <a:extLst>
              <a:ext uri="{FF2B5EF4-FFF2-40B4-BE49-F238E27FC236}">
                <a16:creationId xmlns:a16="http://schemas.microsoft.com/office/drawing/2014/main" id="{C32F231F-C481-406F-849A-73041B7D2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XVIII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canh giữ chúng ta,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như mục tử canh giữ đàn chiên.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11" y="285750"/>
            <a:ext cx="36671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283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Vị ngôn sứ vĩ đại đã xuất 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</a:t>
            </a:r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hiện giữa chúng ta, và Thiên Chúa đã viếng thăm dân Người.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9153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people&#10;&#10;Description automatically generated">
            <a:extLst>
              <a:ext uri="{FF2B5EF4-FFF2-40B4-BE49-F238E27FC236}">
                <a16:creationId xmlns:a16="http://schemas.microsoft.com/office/drawing/2014/main" id="{2A904BD5-6152-43C9-9682-63C3D9C53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18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tower&#10;&#10;Description automatically generated">
            <a:extLst>
              <a:ext uri="{FF2B5EF4-FFF2-40B4-BE49-F238E27FC236}">
                <a16:creationId xmlns:a16="http://schemas.microsoft.com/office/drawing/2014/main" id="{16C9D2BF-277D-46B7-BF8C-D2F0D8DFC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" y="0"/>
            <a:ext cx="91311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68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36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36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VIII </a:t>
            </a:r>
            <a:r>
              <a:rPr lang="vi-VN" sz="36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36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CHÚA HIỂN DUNG</a:t>
            </a: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LỄ KÍNH</a:t>
            </a:r>
          </a:p>
          <a:p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(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Sách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đọc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quyển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2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trang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772 )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466B9-F39A-4256-9F42-34FD603FC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10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rgbClr val="003399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6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sket of bread&#10;&#10;Description automatically generated">
            <a:extLst>
              <a:ext uri="{FF2B5EF4-FFF2-40B4-BE49-F238E27FC236}">
                <a16:creationId xmlns:a16="http://schemas.microsoft.com/office/drawing/2014/main" id="{14C0DCAD-EED5-4556-BD03-E7007ED8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62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1208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3214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50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Cha,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29758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Chúa,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1876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466B9-F39A-4256-9F42-34FD603FC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06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on a white background&#10;&#10;Description automatically generated">
            <a:extLst>
              <a:ext uri="{FF2B5EF4-FFF2-40B4-BE49-F238E27FC236}">
                <a16:creationId xmlns:a16="http://schemas.microsoft.com/office/drawing/2014/main" id="{F496DAA7-1BD2-4831-AA5F-5AA86D491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8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35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 là Vua hiển trị,</a:t>
            </a:r>
            <a:r>
              <a:rPr lang="en-US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là Đấng cao cả trên khắp địa cầu.</a:t>
            </a:r>
            <a:endParaRPr lang="en-US" sz="72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on a white background&#10;&#10;Description automatically generated">
            <a:extLst>
              <a:ext uri="{FF2B5EF4-FFF2-40B4-BE49-F238E27FC236}">
                <a16:creationId xmlns:a16="http://schemas.microsoft.com/office/drawing/2014/main" id="{0FABE77A-C485-48D7-86DE-0A5B428D1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48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Đây là Con yêu dấu của Ta, Ta hài lòng về Người. Các ngươi hãy vâng nghe lời Người.</a:t>
            </a:r>
            <a:endParaRPr lang="en-US" sz="66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C4C816-C416-4DE6-91ED-F200A340E9C8}"/>
              </a:ext>
            </a:extLst>
          </p:cNvPr>
          <p:cNvSpPr/>
          <p:nvPr/>
        </p:nvSpPr>
        <p:spPr>
          <a:xfrm>
            <a:off x="0" y="197158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ý: Nếu Chúa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nhật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A đã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Mt 14, 13-21.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: Mt 14, 22-36</a:t>
            </a:r>
          </a:p>
        </p:txBody>
      </p:sp>
    </p:spTree>
    <p:extLst>
      <p:ext uri="{BB962C8B-B14F-4D97-AF65-F5344CB8AC3E}">
        <p14:creationId xmlns:p14="http://schemas.microsoft.com/office/powerpoint/2010/main" val="699342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31BC02-6DE7-43AB-AC0F-1918A6C7C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80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503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VIII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"/>
            <a:ext cx="9144000" cy="5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94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"/>
            <a:ext cx="9144000" cy="51077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382850"/>
            <a:ext cx="8372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u="sng" dirty="0">
                <a:solidFill>
                  <a:srgbClr val="FFFF00"/>
                </a:solidFill>
              </a:rPr>
              <a:t>Bài đọc 1</a:t>
            </a:r>
          </a:p>
          <a:p>
            <a:r>
              <a:rPr lang="vi-VN" sz="2400" i="1" dirty="0">
                <a:solidFill>
                  <a:srgbClr val="FFFF00"/>
                </a:solidFill>
              </a:rPr>
              <a:t>Ta sẽ lập một giao ước mới và sẽ không còn nhớ đến lỗi lầm của chúng.</a:t>
            </a:r>
          </a:p>
          <a:p>
            <a:r>
              <a:rPr lang="vi-VN" sz="2400" dirty="0">
                <a:solidFill>
                  <a:srgbClr val="FFFF00"/>
                </a:solidFill>
              </a:rPr>
              <a:t>Bài trích sách ngôn sứ Giê-rê-mi-a.</a:t>
            </a:r>
          </a:p>
        </p:txBody>
      </p:sp>
    </p:spTree>
    <p:extLst>
      <p:ext uri="{BB962C8B-B14F-4D97-AF65-F5344CB8AC3E}">
        <p14:creationId xmlns:p14="http://schemas.microsoft.com/office/powerpoint/2010/main" val="2956805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Trời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xin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tấm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trắng</a:t>
            </a:r>
            <a:r>
              <a:rPr lang="en-US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.</a:t>
            </a:r>
            <a:endParaRPr lang="en-US" sz="8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4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4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8290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Anh là Phê-rô, nghĩa là Tảng Đá, trên tảng đá này, Thầy sẽ xây Hội Thánh của Thầy, và quyền lực tử thần sẽ không thắng nổi.</a:t>
            </a:r>
            <a:endParaRPr lang="en-US" sz="58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7"/>
            <a:ext cx="9144000" cy="51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146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08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8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person holding a person's hand&#10;&#10;Description automatically generated">
            <a:extLst>
              <a:ext uri="{FF2B5EF4-FFF2-40B4-BE49-F238E27FC236}">
                <a16:creationId xmlns:a16="http://schemas.microsoft.com/office/drawing/2014/main" id="{7EE06562-453C-4777-A647-274325409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78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48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"/>
            <a:ext cx="9144000" cy="513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868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VIII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127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"/>
            <a:ext cx="9144000" cy="51077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382850"/>
            <a:ext cx="8372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u="sng" dirty="0">
                <a:solidFill>
                  <a:srgbClr val="FFFF00"/>
                </a:solidFill>
              </a:rPr>
              <a:t>Bài đọc 1</a:t>
            </a:r>
          </a:p>
          <a:p>
            <a:r>
              <a:rPr lang="vi-VN" sz="2400" i="1" dirty="0">
                <a:solidFill>
                  <a:srgbClr val="FFFF00"/>
                </a:solidFill>
              </a:rPr>
              <a:t>Khốn cho thành vấy máu.</a:t>
            </a:r>
          </a:p>
          <a:p>
            <a:r>
              <a:rPr lang="vi-VN" sz="2400" dirty="0">
                <a:solidFill>
                  <a:srgbClr val="FFFF00"/>
                </a:solidFill>
              </a:rPr>
              <a:t>Bài trích sách ngôn sứ Na-khum.</a:t>
            </a:r>
          </a:p>
        </p:txBody>
      </p:sp>
    </p:spTree>
    <p:extLst>
      <p:ext uri="{BB962C8B-B14F-4D97-AF65-F5344CB8AC3E}">
        <p14:creationId xmlns:p14="http://schemas.microsoft.com/office/powerpoint/2010/main" val="21397983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phán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: Ta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cầm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quyền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tử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ca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Phúc thay ai bị bách hại vì sống công chính,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vì Nước Trời là của họ.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878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25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green and white text&#10;&#10;Description automatically generated">
            <a:extLst>
              <a:ext uri="{FF2B5EF4-FFF2-40B4-BE49-F238E27FC236}">
                <a16:creationId xmlns:a16="http://schemas.microsoft.com/office/drawing/2014/main" id="{773E24E1-50E8-41EE-893E-BDFE4D63C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786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068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4970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8"/>
            <a:ext cx="9144000" cy="51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106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000" b="0" dirty="0">
                <a:solidFill>
                  <a:srgbClr val="FFFF00"/>
                </a:solidFill>
                <a:effectLst/>
                <a:latin typeface="+mj-lt"/>
              </a:rPr>
              <a:t>THỨ </a:t>
            </a:r>
            <a:r>
              <a:rPr lang="en-US" sz="6000" dirty="0">
                <a:solidFill>
                  <a:srgbClr val="FFFF00"/>
                </a:solidFill>
              </a:rPr>
              <a:t>BẢY</a:t>
            </a:r>
            <a:r>
              <a:rPr lang="en-US" sz="6000" b="0" dirty="0">
                <a:solidFill>
                  <a:srgbClr val="FFFF00"/>
                </a:solidFill>
                <a:effectLst/>
                <a:latin typeface="+mj-lt"/>
              </a:rPr>
              <a:t> NGÀY 10-08</a:t>
            </a:r>
            <a:br>
              <a:rPr lang="en-US" sz="6000" b="0" dirty="0">
                <a:solidFill>
                  <a:srgbClr val="FFFF00"/>
                </a:solidFill>
                <a:effectLst/>
                <a:latin typeface="+mj-lt"/>
              </a:rPr>
            </a:br>
            <a:r>
              <a:rPr lang="en-US" b="0" dirty="0">
                <a:solidFill>
                  <a:srgbClr val="FFFF00"/>
                </a:solidFill>
                <a:effectLst/>
                <a:latin typeface="+mj-lt"/>
              </a:rPr>
              <a:t>THÁNH LÔRENXÔ PHÓ TẾ TỬ ĐẠO</a:t>
            </a:r>
            <a:br>
              <a:rPr lang="en-US" sz="6000" b="0" dirty="0">
                <a:solidFill>
                  <a:srgbClr val="FFFF00"/>
                </a:solidFill>
                <a:effectLst/>
                <a:latin typeface="+mj-lt"/>
              </a:rPr>
            </a:b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LỄ KÍNH</a:t>
            </a:r>
            <a:b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(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sách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bài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đọc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quyển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2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trang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777 )</a:t>
            </a:r>
          </a:p>
        </p:txBody>
      </p:sp>
    </p:spTree>
    <p:extLst>
      <p:ext uri="{BB962C8B-B14F-4D97-AF65-F5344CB8AC3E}">
        <p14:creationId xmlns:p14="http://schemas.microsoft.com/office/powerpoint/2010/main" val="6935435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323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Chủ tế: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Vinh danh Thiên Chúa trên các tầng trời.</a:t>
            </a:r>
            <a:br>
              <a:rPr lang="en-US" sz="5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vi-VN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.</a:t>
            </a:r>
            <a:endParaRPr lang="vi-V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ca ngợi Chúa.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chúc tụng Chúa. </a:t>
            </a:r>
            <a:b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thờ lạy Chúa.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tôn vinh Chúa.</a:t>
            </a:r>
          </a:p>
        </p:txBody>
      </p:sp>
    </p:spTree>
    <p:extLst>
      <p:ext uri="{BB962C8B-B14F-4D97-AF65-F5344CB8AC3E}">
        <p14:creationId xmlns:p14="http://schemas.microsoft.com/office/powerpoint/2010/main" val="670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Chúng con cảm tạ Chúa vì vinh quang cao cả Chúa.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38498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5462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Lạy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Ngài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xin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dạy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con.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1950"/>
            <a:ext cx="4629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con một Thiên Chúa,           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5764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xóa tội trần gian, xin thương xót chúng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xóa tội trần gian, xin nhậm lời chúng con cầu khẩn.</a:t>
            </a:r>
          </a:p>
        </p:txBody>
      </p:sp>
    </p:spTree>
    <p:extLst>
      <p:ext uri="{BB962C8B-B14F-4D97-AF65-F5344CB8AC3E}">
        <p14:creationId xmlns:p14="http://schemas.microsoft.com/office/powerpoint/2010/main" val="14695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Chúa ngự bên hữu Đức Chúa Cha, xin thương xót chúng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9910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en-US" sz="4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Chỉ có Chúa là Chúa, chỉ có Chúa là đấng tối cao.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3642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"/>
            <a:ext cx="9144000" cy="51077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138285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u="sng" dirty="0">
                <a:solidFill>
                  <a:srgbClr val="FFFF00"/>
                </a:solidFill>
              </a:rPr>
              <a:t>Bài đọc 1</a:t>
            </a:r>
          </a:p>
          <a:p>
            <a:r>
              <a:rPr lang="vi-VN" sz="2400" i="1" dirty="0">
                <a:solidFill>
                  <a:srgbClr val="FFFF00"/>
                </a:solidFill>
              </a:rPr>
              <a:t>Ai vui vẻ dâng hiến, thì được Thiên Chúa yêu thương.</a:t>
            </a:r>
          </a:p>
          <a:p>
            <a:r>
              <a:rPr lang="vi-VN" sz="2400" dirty="0">
                <a:solidFill>
                  <a:srgbClr val="FFFF00"/>
                </a:solidFill>
              </a:rPr>
              <a:t>Bài trích thư thứ hai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vi-VN" sz="2400" dirty="0">
                <a:solidFill>
                  <a:srgbClr val="FFFF00"/>
                </a:solidFill>
              </a:rPr>
              <a:t>của thánh Phao-lô tông đồ gửi tín hữu Cô-rin-tô.</a:t>
            </a:r>
          </a:p>
        </p:txBody>
      </p:sp>
    </p:spTree>
    <p:extLst>
      <p:ext uri="{BB962C8B-B14F-4D97-AF65-F5344CB8AC3E}">
        <p14:creationId xmlns:p14="http://schemas.microsoft.com/office/powerpoint/2010/main" val="36626659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</a:rPr>
              <a:t>Phúc thay người biết cảm thương và cho vay mượn.</a:t>
            </a:r>
            <a:endParaRPr lang="en-US" sz="7200" b="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61950"/>
            <a:ext cx="32861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01083"/>
            <a:ext cx="228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</a:rPr>
              <a:t>Đáp</a:t>
            </a:r>
            <a:r>
              <a:rPr lang="en-US" sz="4400" u="sng" dirty="0">
                <a:solidFill>
                  <a:srgbClr val="FFFF00"/>
                </a:solidFill>
              </a:rPr>
              <a:t> </a:t>
            </a:r>
            <a:r>
              <a:rPr lang="en-US" sz="4400" u="sng" dirty="0" err="1">
                <a:solidFill>
                  <a:srgbClr val="FFFF00"/>
                </a:solidFill>
              </a:rPr>
              <a:t>ca</a:t>
            </a:r>
            <a:r>
              <a:rPr lang="en-US" sz="4400" u="sng" dirty="0">
                <a:solidFill>
                  <a:srgbClr val="FFFF0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0960998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6000" b="0" u="sng" dirty="0">
                <a:solidFill>
                  <a:srgbClr val="FFFF00"/>
                </a:solidFill>
                <a:effectLst/>
                <a:latin typeface="+mj-lt"/>
              </a:rPr>
              <a:t>Alleluia-alleluia:</a:t>
            </a:r>
            <a:r>
              <a:rPr lang="en-US" sz="6000" b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vi-VN" sz="6000" dirty="0">
                <a:solidFill>
                  <a:schemeClr val="bg1"/>
                </a:solidFill>
              </a:rPr>
              <a:t>Chúa nói : Ai theo tôi, sẽ không phải đi trong bóng tối, nhưng sẽ nhận được ánh sáng đem lại sự sống.</a:t>
            </a:r>
            <a:r>
              <a:rPr lang="en-US" sz="6000" b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000" b="0" u="sng" dirty="0">
                <a:solidFill>
                  <a:srgbClr val="FFFF00"/>
                </a:solidFill>
                <a:effectLst/>
                <a:latin typeface="+mj-lt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5264264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90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37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4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413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 ta sống không chỉ nhờ cơm bánh, nhưng còn nhờ mọi lời miệng Thiên Chúa phán ra.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7147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"/>
            <a:ext cx="9144000" cy="5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980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894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1014</Words>
  <Application>Microsoft Office PowerPoint</Application>
  <PresentationFormat>On-screen Show (16:9)</PresentationFormat>
  <Paragraphs>136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92</vt:i4>
      </vt:variant>
    </vt:vector>
  </HeadingPairs>
  <TitlesOfParts>
    <vt:vector size="114" baseType="lpstr">
      <vt:lpstr>Arial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12_Office Theme</vt:lpstr>
      <vt:lpstr>11_Office Theme</vt:lpstr>
      <vt:lpstr>17_Office Theme</vt:lpstr>
      <vt:lpstr>25_Office Theme</vt:lpstr>
      <vt:lpstr>27_Office Theme</vt:lpstr>
      <vt:lpstr>37_Default Design</vt:lpstr>
      <vt:lpstr>13_Office Theme</vt:lpstr>
      <vt:lpstr>10_Office Theme</vt:lpstr>
      <vt:lpstr>15_Office Theme</vt:lpstr>
      <vt:lpstr>36_Default Design</vt:lpstr>
      <vt:lpstr>8_Office Theme</vt:lpstr>
      <vt:lpstr>6_Office Theme</vt:lpstr>
      <vt:lpstr>22_Office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BẢY NGÀY 10-08 THÁNH LÔRENXÔ PHÓ TẾ TỬ ĐẠO LỄ KÍNH ( sách bài đọc quyển 2 trang 777 )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Phúc thay người biết cảm thương và cho vay mượn.</vt:lpstr>
      <vt:lpstr>Alleluia-alleluia: Chúa nói : Ai theo tôi, sẽ không phải đi trong bóng tối, nhưng sẽ nhận được ánh sáng đem lại sự sống.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</cp:lastModifiedBy>
  <cp:revision>67</cp:revision>
  <dcterms:created xsi:type="dcterms:W3CDTF">2022-10-30T00:36:35Z</dcterms:created>
  <dcterms:modified xsi:type="dcterms:W3CDTF">2026-03-21T07:47:29Z</dcterms:modified>
</cp:coreProperties>
</file>