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4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5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6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828" r:id="rId12"/>
    <p:sldMasterId id="2147483864" r:id="rId13"/>
    <p:sldMasterId id="2147483876" r:id="rId14"/>
    <p:sldMasterId id="2147483888" r:id="rId15"/>
    <p:sldMasterId id="2147483900" r:id="rId16"/>
    <p:sldMasterId id="2147483924" r:id="rId17"/>
    <p:sldMasterId id="2147483948" r:id="rId18"/>
    <p:sldMasterId id="2147484028" r:id="rId19"/>
    <p:sldMasterId id="2147484040" r:id="rId20"/>
    <p:sldMasterId id="2147484048" r:id="rId21"/>
    <p:sldMasterId id="2147484060" r:id="rId22"/>
    <p:sldMasterId id="2147484072" r:id="rId23"/>
    <p:sldMasterId id="2147484080" r:id="rId24"/>
    <p:sldMasterId id="2147484092" r:id="rId25"/>
    <p:sldMasterId id="2147484104" r:id="rId26"/>
    <p:sldMasterId id="2147484116" r:id="rId27"/>
  </p:sldMasterIdLst>
  <p:sldIdLst>
    <p:sldId id="261" r:id="rId28"/>
    <p:sldId id="266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256" r:id="rId49"/>
    <p:sldId id="318" r:id="rId50"/>
    <p:sldId id="315" r:id="rId51"/>
    <p:sldId id="257" r:id="rId52"/>
    <p:sldId id="258" r:id="rId53"/>
    <p:sldId id="397" r:id="rId54"/>
    <p:sldId id="259" r:id="rId55"/>
    <p:sldId id="267" r:id="rId56"/>
    <p:sldId id="398" r:id="rId57"/>
    <p:sldId id="343" r:id="rId58"/>
    <p:sldId id="330" r:id="rId59"/>
    <p:sldId id="293" r:id="rId60"/>
    <p:sldId id="271" r:id="rId61"/>
    <p:sldId id="399" r:id="rId62"/>
    <p:sldId id="400" r:id="rId63"/>
    <p:sldId id="298" r:id="rId64"/>
    <p:sldId id="289" r:id="rId65"/>
    <p:sldId id="418" r:id="rId66"/>
    <p:sldId id="331" r:id="rId67"/>
    <p:sldId id="294" r:id="rId68"/>
    <p:sldId id="291" r:id="rId69"/>
    <p:sldId id="419" r:id="rId70"/>
    <p:sldId id="292" r:id="rId71"/>
    <p:sldId id="276" r:id="rId72"/>
    <p:sldId id="339" r:id="rId73"/>
    <p:sldId id="332" r:id="rId74"/>
    <p:sldId id="288" r:id="rId75"/>
    <p:sldId id="278" r:id="rId76"/>
    <p:sldId id="420" r:id="rId77"/>
    <p:sldId id="279" r:id="rId78"/>
    <p:sldId id="401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21" r:id="rId89"/>
    <p:sldId id="411" r:id="rId90"/>
    <p:sldId id="412" r:id="rId91"/>
    <p:sldId id="413" r:id="rId92"/>
    <p:sldId id="422" r:id="rId93"/>
    <p:sldId id="417" r:id="rId94"/>
    <p:sldId id="280" r:id="rId95"/>
    <p:sldId id="337" r:id="rId96"/>
    <p:sldId id="333" r:id="rId97"/>
    <p:sldId id="281" r:id="rId98"/>
    <p:sldId id="282" r:id="rId99"/>
    <p:sldId id="423" r:id="rId100"/>
    <p:sldId id="283" r:id="rId101"/>
    <p:sldId id="284" r:id="rId102"/>
    <p:sldId id="425" r:id="rId103"/>
    <p:sldId id="335" r:id="rId104"/>
    <p:sldId id="334" r:id="rId105"/>
    <p:sldId id="285" r:id="rId106"/>
    <p:sldId id="286" r:id="rId107"/>
    <p:sldId id="424" r:id="rId108"/>
    <p:sldId id="287" r:id="rId10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61" autoAdjust="0"/>
  </p:normalViewPr>
  <p:slideViewPr>
    <p:cSldViewPr>
      <p:cViewPr>
        <p:scale>
          <a:sx n="125" d="100"/>
          <a:sy n="125" d="100"/>
        </p:scale>
        <p:origin x="267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6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tableStyles" Target="tableStyles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presProps" Target="presProps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858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00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40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092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197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05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955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3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58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383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04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870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28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430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65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143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50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3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72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9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62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127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856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19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171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886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744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691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019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847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643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203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52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66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122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72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579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371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000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373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612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08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823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98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309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13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650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58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140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670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838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666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704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03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92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929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584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252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235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400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1198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910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065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564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735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182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95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38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22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2706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270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457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12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140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559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554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017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548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124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83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240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945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0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505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775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2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2678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767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4446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09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334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168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049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1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951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1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725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134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1553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36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5530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5778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175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3401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01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716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172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4907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13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202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532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8915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1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114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176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3136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470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574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9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226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279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22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509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761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40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926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551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490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5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3861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0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1825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1903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9779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0177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6802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379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6984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76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9411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6370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0324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362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4197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7151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279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078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72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99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9" Type="http://schemas.openxmlformats.org/officeDocument/2006/relationships/image" Target="../media/image1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2.xml"/><Relationship Id="rId9" Type="http://schemas.openxmlformats.org/officeDocument/2006/relationships/image" Target="../media/image2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9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5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1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0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7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7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9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2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0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8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XIII </a:t>
            </a: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  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2585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0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 lạy </a:t>
            </a: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6899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9435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1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D9D7B4-5DCE-2FE8-57FD-19CE19489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3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8000" u="sng" dirty="0" err="1">
                <a:solidFill>
                  <a:srgbClr val="FFFF00"/>
                </a:solidFill>
                <a:latin typeface="+mj-lt"/>
              </a:rPr>
              <a:t>Đáp</a:t>
            </a:r>
            <a:r>
              <a:rPr lang="en-US" sz="8000" u="sng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8000" u="sng" dirty="0" err="1">
                <a:solidFill>
                  <a:srgbClr val="FFFF00"/>
                </a:solidFill>
                <a:latin typeface="+mj-lt"/>
              </a:rPr>
              <a:t>ca</a:t>
            </a:r>
            <a:r>
              <a:rPr lang="en-US" sz="8000" u="sng" dirty="0">
                <a:solidFill>
                  <a:srgbClr val="FFFF00"/>
                </a:solidFill>
                <a:latin typeface="+mj-lt"/>
              </a:rPr>
              <a:t>:</a:t>
            </a:r>
            <a:r>
              <a:rPr lang="en-US" sz="8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Chúa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thoát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tôi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khỏi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mọi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nỗi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kinh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</a:rPr>
              <a:t>hoàng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29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6A054-1460-D248-3CE8-5A7DAAF03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9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Autofit/>
          </a:bodyPr>
          <a:lstStyle/>
          <a:p>
            <a:pPr algn="just"/>
            <a:r>
              <a:rPr lang="en-US" sz="5400" u="sng" dirty="0">
                <a:solidFill>
                  <a:srgbClr val="FFFF00"/>
                </a:solidFill>
                <a:latin typeface="+mj-lt"/>
              </a:rPr>
              <a:t>Alleluia-alleluia:</a:t>
            </a:r>
            <a:r>
              <a:rPr lang="en-US" sz="54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Anh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Phêrô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nghĩa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Tảng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Đá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trên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tảng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đá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này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Thầy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xây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Hội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Thánh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Thầy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quyền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lực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thần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không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thắng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nổi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,</a:t>
            </a:r>
            <a:r>
              <a:rPr lang="en-US" sz="54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5400" u="sng" dirty="0">
                <a:solidFill>
                  <a:srgbClr val="FFFF00"/>
                </a:solidFill>
                <a:latin typeface="+mj-lt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47069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23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72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BAB89-96AC-EFAD-973E-161F02B92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94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733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Hỡi những người lãng quên Thiên Chúa, gắng mà hiểu cho tường.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46863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063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Ngày hôm nay, anh em chớ cứng lòng,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nhưng hãy nghe tiếng Chúa.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6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b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j-lt"/>
              </a:rPr>
              <a:t>THỨ HAI NGÀY 29-06</a:t>
            </a:r>
            <a:br>
              <a:rPr lang="en-US" sz="6000" dirty="0">
                <a:solidFill>
                  <a:srgbClr val="FFFF00"/>
                </a:solidFill>
                <a:latin typeface="+mj-lt"/>
              </a:rPr>
            </a:br>
            <a:r>
              <a:rPr lang="en-US" dirty="0">
                <a:solidFill>
                  <a:srgbClr val="FFFF00"/>
                </a:solidFill>
                <a:latin typeface="+mj-lt"/>
              </a:rPr>
              <a:t>THÁNH PHÊ RÔ VÀ THÁNH PHAO LÔ </a:t>
            </a:r>
            <a:br>
              <a:rPr lang="en-US" dirty="0">
                <a:solidFill>
                  <a:srgbClr val="FFFF00"/>
                </a:solidFill>
                <a:latin typeface="+mj-lt"/>
              </a:rPr>
            </a:br>
            <a:r>
              <a:rPr lang="en-US" sz="3600" dirty="0">
                <a:solidFill>
                  <a:srgbClr val="FFFF00"/>
                </a:solidFill>
                <a:latin typeface="+mj-lt"/>
              </a:rPr>
              <a:t>TÔNG ĐỒ</a:t>
            </a:r>
            <a:br>
              <a:rPr lang="en-US" sz="6000" dirty="0">
                <a:solidFill>
                  <a:srgbClr val="FFFF00"/>
                </a:solidFill>
                <a:latin typeface="+mj-lt"/>
              </a:rPr>
            </a:br>
            <a:endParaRPr lang="en-US" sz="6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345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0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2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6D302-8C7D-B1C2-BF0E-0C98AFE02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29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543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lấy đức công chính của Ngài mà hướng dẫn con.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2867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74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Mong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đợi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hất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mong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đợi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cậy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trông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7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47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91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j-lt"/>
              </a:rPr>
              <a:t>THÁNH LỄ CHÍNH NGÀY</a:t>
            </a:r>
          </a:p>
        </p:txBody>
      </p:sp>
    </p:spTree>
    <p:extLst>
      <p:ext uri="{BB962C8B-B14F-4D97-AF65-F5344CB8AC3E}">
        <p14:creationId xmlns:p14="http://schemas.microsoft.com/office/powerpoint/2010/main" val="1904686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BC14C-BF0B-B065-2583-707D9C148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83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hoàn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hảo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hưởng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on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7291" y="285750"/>
            <a:ext cx="4028923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49, 7.8-9.10-11.12-13.16bc-17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Cha đã tự ý dùng lời chân lý mà sinh ra chúng ta, để chúng ta nên như của đầu mùa trong các thọ tạo của Người.</a:t>
            </a:r>
            <a:endParaRPr lang="en-US" sz="5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5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5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6956B-A92A-61E0-C1FB-6A8415F12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18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Quyết định Chúa phù hợp chân lý,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hết thảy đều công minh.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028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Đức Ki-tô, Thiên Chúa đã cho thế gian được hoà giải với Người, và giao cho chúng tôi công bố lời hoà giải.</a:t>
            </a:r>
            <a:endParaRPr lang="en-US" sz="5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9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67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THỨ SÁU NGÀY 03-07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THÁNH TÔ MA TÔNG ĐỒ</a:t>
            </a:r>
            <a:br>
              <a:rPr lang="en-US" sz="5400" dirty="0">
                <a:solidFill>
                  <a:srgbClr val="FFFF00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LỄ KÍNH</a:t>
            </a:r>
            <a:br>
              <a:rPr lang="en-US" sz="5400" dirty="0">
                <a:solidFill>
                  <a:srgbClr val="FFFF00"/>
                </a:solidFill>
              </a:rPr>
            </a:br>
            <a:r>
              <a:rPr lang="en-US" sz="4800" i="1" dirty="0">
                <a:solidFill>
                  <a:schemeClr val="bg1"/>
                </a:solidFill>
              </a:rPr>
              <a:t>( </a:t>
            </a:r>
            <a:r>
              <a:rPr lang="en-US" sz="4800" i="1" dirty="0" err="1">
                <a:solidFill>
                  <a:schemeClr val="bg1"/>
                </a:solidFill>
              </a:rPr>
              <a:t>sách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bài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đọc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quyển</a:t>
            </a:r>
            <a:r>
              <a:rPr lang="en-US" sz="4800" i="1" dirty="0">
                <a:solidFill>
                  <a:schemeClr val="bg1"/>
                </a:solidFill>
              </a:rPr>
              <a:t> 2 </a:t>
            </a:r>
            <a:r>
              <a:rPr lang="en-US" sz="4800" i="1" dirty="0" err="1">
                <a:solidFill>
                  <a:schemeClr val="bg1"/>
                </a:solidFill>
              </a:rPr>
              <a:t>trang</a:t>
            </a:r>
            <a:r>
              <a:rPr lang="en-US" sz="4800" i="1" dirty="0">
                <a:solidFill>
                  <a:schemeClr val="bg1"/>
                </a:solidFill>
              </a:rPr>
              <a:t> 756 )</a:t>
            </a:r>
          </a:p>
        </p:txBody>
      </p:sp>
    </p:spTree>
    <p:extLst>
      <p:ext uri="{BB962C8B-B14F-4D97-AF65-F5344CB8AC3E}">
        <p14:creationId xmlns:p14="http://schemas.microsoft.com/office/powerpoint/2010/main" val="2012120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6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chemeClr val="bg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8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40313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7582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29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>
                <a:solidFill>
                  <a:srgbClr val="003399"/>
                </a:solidFill>
                <a:effectLst/>
                <a:latin typeface="+mj-lt"/>
              </a:rPr>
            </a:br>
            <a:endParaRPr lang="en-US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4117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2423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20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9E7F7-D3F9-A44A-B90D-F7D934467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8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7200" u="sng" dirty="0" err="1">
                <a:solidFill>
                  <a:srgbClr val="FFFF00"/>
                </a:solidFill>
              </a:rPr>
              <a:t>Đáp</a:t>
            </a:r>
            <a:r>
              <a:rPr lang="en-US" sz="7200" u="sng" dirty="0">
                <a:solidFill>
                  <a:srgbClr val="FFFF00"/>
                </a:solidFill>
              </a:rPr>
              <a:t> </a:t>
            </a:r>
            <a:r>
              <a:rPr lang="en-US" sz="7200" u="sng" dirty="0" err="1">
                <a:solidFill>
                  <a:srgbClr val="FFFF00"/>
                </a:solidFill>
              </a:rPr>
              <a:t>ca</a:t>
            </a:r>
            <a:r>
              <a:rPr lang="en-US" sz="7200" u="sng" dirty="0">
                <a:solidFill>
                  <a:srgbClr val="FFFF00"/>
                </a:solidFill>
              </a:rPr>
              <a:t>:</a:t>
            </a:r>
            <a:r>
              <a:rPr lang="en-US" sz="7200" dirty="0">
                <a:solidFill>
                  <a:srgbClr val="FFFF00"/>
                </a:solidFill>
              </a:rPr>
              <a:t> </a:t>
            </a:r>
            <a:r>
              <a:rPr lang="vi-VN" sz="7200" dirty="0">
                <a:solidFill>
                  <a:schemeClr val="bg1"/>
                </a:solidFill>
              </a:rPr>
              <a:t>Anh em hãy đi khắp tứ phương thiên hạ, mà loan báo Tin Mừng.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350"/>
            <a:ext cx="2752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99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5400" u="sng" dirty="0">
                <a:solidFill>
                  <a:srgbClr val="FFFF00"/>
                </a:solidFill>
              </a:rPr>
              <a:t>Alleluia-alleluia:</a:t>
            </a:r>
            <a:r>
              <a:rPr lang="en-US" sz="5400" dirty="0">
                <a:solidFill>
                  <a:schemeClr val="bg1"/>
                </a:solidFill>
              </a:rPr>
              <a:t>   </a:t>
            </a:r>
            <a:r>
              <a:rPr lang="vi-VN" sz="6000" dirty="0">
                <a:solidFill>
                  <a:schemeClr val="bg1"/>
                </a:solidFill>
              </a:rPr>
              <a:t>Này anh Tô-ma, vì đã thấy Thầy nên anh mới tin. Phúc thay những người không thấy mà tin</a:t>
            </a:r>
            <a:r>
              <a:rPr lang="vi-VN" sz="5400" dirty="0">
                <a:solidFill>
                  <a:schemeClr val="bg1"/>
                </a:solidFill>
              </a:rPr>
              <a:t>.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u="sng" dirty="0">
                <a:solidFill>
                  <a:srgbClr val="FFFF00"/>
                </a:solidFill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3106393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06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0744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Và bình an dưới thế cho người thiện tâm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chemeClr val="bg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342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42950"/>
            <a:ext cx="9144000" cy="4324350"/>
          </a:xfrm>
        </p:spPr>
        <p:txBody>
          <a:bodyPr anchor="ctr" anchorCtr="0">
            <a:normAutofit fontScale="92500" lnSpcReduction="100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ta sống không chỉ nhờ cơm bánh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nhưng còn phải nhờ lời Chúa dưỡng nuôi.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4867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:Tất cả những ai đang vất vả mang gánh nặng nề, hãy đến cùng tôi, tôi sẽ cho nghỉ ngơi bồi dưỡng.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13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461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79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C26358-3057-7B9E-C795-4EE6D858B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970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Điều Chúa phán là lời chúc bình an cho dân Người.</a:t>
            </a:r>
            <a:endParaRPr lang="en-US" sz="69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3248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5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Chiên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;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92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2662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923</Words>
  <Application>Microsoft Office PowerPoint</Application>
  <PresentationFormat>On-screen Show (16:9)</PresentationFormat>
  <Paragraphs>122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82</vt:i4>
      </vt:variant>
    </vt:vector>
  </HeadingPairs>
  <TitlesOfParts>
    <vt:vector size="111" baseType="lpstr">
      <vt:lpstr>Arial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15_Office Theme</vt:lpstr>
      <vt:lpstr>18_Office Theme</vt:lpstr>
      <vt:lpstr>19_Office Theme</vt:lpstr>
      <vt:lpstr>20_Office Theme</vt:lpstr>
      <vt:lpstr>21_Office Theme</vt:lpstr>
      <vt:lpstr>23_Office Theme</vt:lpstr>
      <vt:lpstr>25_Office Theme</vt:lpstr>
      <vt:lpstr>27_Office Theme</vt:lpstr>
      <vt:lpstr>37_Default Design</vt:lpstr>
      <vt:lpstr>16_Office Theme</vt:lpstr>
      <vt:lpstr>12_Office Theme</vt:lpstr>
      <vt:lpstr>36_Default Design</vt:lpstr>
      <vt:lpstr>11_Office Theme</vt:lpstr>
      <vt:lpstr>17_Office Theme</vt:lpstr>
      <vt:lpstr>24_Office Theme</vt:lpstr>
      <vt:lpstr>13_Office Theme</vt:lpstr>
      <vt:lpstr>PowerPoint Presentation</vt:lpstr>
      <vt:lpstr>PowerPoint Presentation</vt:lpstr>
      <vt:lpstr>THỨ HAI NGÀY 29-06 THÁNH PHÊ RÔ VÀ THÁNH PHAO LÔ  TÔNG ĐỒ </vt:lpstr>
      <vt:lpstr>THÁNH LỄ CHÍNH NGÀY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Đáp ca: Chúa đã giải thoát tôi khỏi mọi nỗi kinh hoàng.</vt:lpstr>
      <vt:lpstr>PowerPoint Presentation</vt:lpstr>
      <vt:lpstr>PowerPoint Presentation</vt:lpstr>
      <vt:lpstr>Alleluia-alleluia: Anh là Phêrô, nghĩa là Tảng Đá, trên tảng đá này, Thầy sẽ xây Hội Thánh của Thầy, và quyền lực tử thần sẽ không thắng nổi,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NGÀY 03-07 THÁNH TÔ MA TÔNG ĐỒ LỄ KÍNH ( sách bài đọc quyển 2 trang 756 )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Đáp ca: Anh em hãy đi khắp tứ phương thiên hạ, mà loan báo Tin Mừng.</vt:lpstr>
      <vt:lpstr>Alleluia-alleluia:   Này anh Tô-ma, vì đã thấy Thầy nên anh mới tin. Phúc thay những người không thấy mà tin.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59</cp:revision>
  <dcterms:created xsi:type="dcterms:W3CDTF">2022-10-30T00:36:35Z</dcterms:created>
  <dcterms:modified xsi:type="dcterms:W3CDTF">2026-06-16T14:47:39Z</dcterms:modified>
</cp:coreProperties>
</file>