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56" r:id="rId6"/>
    <p:sldMasterId id="2147483768" r:id="rId7"/>
    <p:sldMasterId id="2147483792" r:id="rId8"/>
    <p:sldMasterId id="2147483912" r:id="rId9"/>
    <p:sldMasterId id="2147484056" r:id="rId10"/>
    <p:sldMasterId id="2147484068" r:id="rId11"/>
    <p:sldMasterId id="2147484104" r:id="rId12"/>
    <p:sldMasterId id="2147484116" r:id="rId13"/>
  </p:sldMasterIdLst>
  <p:sldIdLst>
    <p:sldId id="261" r:id="rId14"/>
    <p:sldId id="266" r:id="rId15"/>
    <p:sldId id="256" r:id="rId16"/>
    <p:sldId id="425" r:id="rId17"/>
    <p:sldId id="369" r:id="rId18"/>
    <p:sldId id="257" r:id="rId19"/>
    <p:sldId id="258" r:id="rId20"/>
    <p:sldId id="342" r:id="rId21"/>
    <p:sldId id="259" r:id="rId22"/>
    <p:sldId id="267" r:id="rId23"/>
    <p:sldId id="426" r:id="rId24"/>
    <p:sldId id="335" r:id="rId25"/>
    <p:sldId id="378" r:id="rId26"/>
    <p:sldId id="308" r:id="rId27"/>
    <p:sldId id="271" r:id="rId28"/>
    <p:sldId id="449" r:id="rId29"/>
    <p:sldId id="428" r:id="rId30"/>
    <p:sldId id="298" r:id="rId31"/>
    <p:sldId id="289" r:id="rId32"/>
    <p:sldId id="429" r:id="rId33"/>
    <p:sldId id="384" r:id="rId34"/>
    <p:sldId id="380" r:id="rId35"/>
    <p:sldId id="294" r:id="rId36"/>
    <p:sldId id="291" r:id="rId37"/>
    <p:sldId id="450" r:id="rId38"/>
    <p:sldId id="430" r:id="rId39"/>
    <p:sldId id="292" r:id="rId40"/>
    <p:sldId id="432" r:id="rId41"/>
    <p:sldId id="433" r:id="rId42"/>
    <p:sldId id="441" r:id="rId43"/>
    <p:sldId id="435" r:id="rId44"/>
    <p:sldId id="436" r:id="rId45"/>
    <p:sldId id="437" r:id="rId46"/>
    <p:sldId id="451" r:id="rId47"/>
    <p:sldId id="442" r:id="rId48"/>
    <p:sldId id="440" r:id="rId49"/>
    <p:sldId id="280" r:id="rId50"/>
    <p:sldId id="446" r:id="rId51"/>
    <p:sldId id="328" r:id="rId52"/>
    <p:sldId id="381" r:id="rId53"/>
    <p:sldId id="281" r:id="rId54"/>
    <p:sldId id="282" r:id="rId55"/>
    <p:sldId id="452" r:id="rId56"/>
    <p:sldId id="448" r:id="rId57"/>
    <p:sldId id="445" r:id="rId58"/>
    <p:sldId id="386" r:id="rId59"/>
    <p:sldId id="387" r:id="rId60"/>
    <p:sldId id="388" r:id="rId61"/>
    <p:sldId id="389" r:id="rId62"/>
    <p:sldId id="390" r:id="rId63"/>
    <p:sldId id="391" r:id="rId64"/>
    <p:sldId id="392" r:id="rId65"/>
    <p:sldId id="421" r:id="rId66"/>
    <p:sldId id="394" r:id="rId67"/>
    <p:sldId id="395" r:id="rId68"/>
    <p:sldId id="396" r:id="rId69"/>
    <p:sldId id="397" r:id="rId70"/>
    <p:sldId id="398" r:id="rId71"/>
    <p:sldId id="399" r:id="rId72"/>
    <p:sldId id="400" r:id="rId73"/>
    <p:sldId id="401" r:id="rId7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7" autoAdjust="0"/>
    <p:restoredTop sz="94654" autoAdjust="0"/>
  </p:normalViewPr>
  <p:slideViewPr>
    <p:cSldViewPr>
      <p:cViewPr>
        <p:scale>
          <a:sx n="125" d="100"/>
          <a:sy n="125" d="100"/>
        </p:scale>
        <p:origin x="2766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20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16" Type="http://schemas.openxmlformats.org/officeDocument/2006/relationships/slide" Target="slides/slide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slide" Target="slides/slide53.xml"/><Relationship Id="rId74" Type="http://schemas.openxmlformats.org/officeDocument/2006/relationships/slide" Target="slides/slide6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8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77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2700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2899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7806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86212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2007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19692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0352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4041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91861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3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692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01386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14978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5617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06784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08303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16293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3716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85819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306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17521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56607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0961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05573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17087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41579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0947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872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48216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208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35828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50233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89929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6134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8373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99305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18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26190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2385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612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7116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80767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92766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23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348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623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654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119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9871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567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291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7428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291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282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294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578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66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71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101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857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84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361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399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478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241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879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92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4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69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3278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7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17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607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877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54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235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69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14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96741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480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8528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88800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7149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625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305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7238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85898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35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73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96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34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7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8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82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XIX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IX</a:t>
            </a:r>
            <a:b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golden object&#10;&#10;Description automatically generated">
            <a:extLst>
              <a:ext uri="{FF2B5EF4-FFF2-40B4-BE49-F238E27FC236}">
                <a16:creationId xmlns:a16="http://schemas.microsoft.com/office/drawing/2014/main" id="{2BDB46E9-8022-4B7F-94DB-142660D1B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47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1D00DC-812C-963E-BF76-15BF969F9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66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B5F439-3B15-99D7-F26A-2341AF4580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66750"/>
            <a:ext cx="9144000" cy="4324350"/>
          </a:xfrm>
        </p:spPr>
        <p:txBody>
          <a:bodyPr anchor="ctr" anchorCtr="0">
            <a:normAutofit lnSpcReduction="10000"/>
          </a:bodyPr>
          <a:lstStyle/>
          <a:p>
            <a:pPr algn="just"/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Lạy Chúa, con cảm thấy lời Ngài đã hứa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ngọt ngào hơn mật ong trong miệng.</a:t>
            </a:r>
            <a:endParaRPr lang="en-US" sz="72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361950"/>
            <a:ext cx="51530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7045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5749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Chúa nói: Anh em hãy mang lấy ách của tôi, và hãy học với tôi, vì tôi có lòng hiền hậu và khiêm nhường.</a:t>
            </a:r>
            <a:endParaRPr lang="en-US" sz="58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539DD-B40C-D6BE-5A03-F16085217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3A9A70-1A0C-2E73-5E5A-A9D649435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252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golden object&#10;&#10;Description automatically generated">
            <a:extLst>
              <a:ext uri="{FF2B5EF4-FFF2-40B4-BE49-F238E27FC236}">
                <a16:creationId xmlns:a16="http://schemas.microsoft.com/office/drawing/2014/main" id="{2BDB46E9-8022-4B7F-94DB-142660D1B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86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6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IX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894614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rtrait of a person in a black robe&#10;&#10;Description automatically generated">
            <a:extLst>
              <a:ext uri="{FF2B5EF4-FFF2-40B4-BE49-F238E27FC236}">
                <a16:creationId xmlns:a16="http://schemas.microsoft.com/office/drawing/2014/main" id="{A6F6BDC3-6AA7-4576-BA95-9FC215A93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" y="0"/>
            <a:ext cx="91333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10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F9C38-8B48-4832-B316-977DB6326F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28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3AD08A-D401-0DA0-2C69-5A94CBA873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9"/>
            <a:ext cx="9144000" cy="510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7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Vinh quang Chúa vượt xa trời cao thẳm.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285750"/>
            <a:ext cx="32480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870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Trong Đức Ki-tô, Thiên Chúa đã cho thế gian được hoà giải với Người, và giao cho chúng tôi công bố lời hoà giải.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653750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7EB40D-5D95-56B7-ACA4-C0F23498B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AB74F1-3826-8E73-5D8F-54D026B2BE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852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rtrait of a person in a black robe&#10;&#10;Description automatically generated">
            <a:extLst>
              <a:ext uri="{FF2B5EF4-FFF2-40B4-BE49-F238E27FC236}">
                <a16:creationId xmlns:a16="http://schemas.microsoft.com/office/drawing/2014/main" id="{A6F6BDC3-6AA7-4576-BA95-9FC215A93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" y="0"/>
            <a:ext cx="91333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04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453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IX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253699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men holding a cross&#10;&#10;Description automatically generated">
            <a:extLst>
              <a:ext uri="{FF2B5EF4-FFF2-40B4-BE49-F238E27FC236}">
                <a16:creationId xmlns:a16="http://schemas.microsoft.com/office/drawing/2014/main" id="{489BE067-B828-4131-9B5D-0DFFB3329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23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XIX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472BE4-F8F0-7B6B-9313-AADCD45A2C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49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DD43CF-84BB-BB14-58C5-F2435FADCE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9"/>
            <a:ext cx="9144000" cy="510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42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Anh em đừng lãng quên những việc Chúa làm.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97E220-5E95-4787-8CE3-3F45802E6030}"/>
              </a:ext>
            </a:extLst>
          </p:cNvPr>
          <p:cNvSpPr/>
          <p:nvPr/>
        </p:nvSpPr>
        <p:spPr>
          <a:xfrm>
            <a:off x="2057400" y="285750"/>
            <a:ext cx="357501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77,56-57.58-59.61-62</a:t>
            </a:r>
          </a:p>
        </p:txBody>
      </p:sp>
    </p:spTree>
    <p:extLst>
      <p:ext uri="{BB962C8B-B14F-4D97-AF65-F5344CB8AC3E}">
        <p14:creationId xmlns:p14="http://schemas.microsoft.com/office/powerpoint/2010/main" val="3619390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Xin tỏa ánh tôn nhan rạng ngời trên tôi tới Chúa, thánh chỉ Ngài, xin dạy bề tôi.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275599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3B9204-CBDD-8FFC-4D44-17EEB2CDD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4C70DC-6288-BA84-4CD1-244C00456A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5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men holding a cross&#10;&#10;Description automatically generated">
            <a:extLst>
              <a:ext uri="{FF2B5EF4-FFF2-40B4-BE49-F238E27FC236}">
                <a16:creationId xmlns:a16="http://schemas.microsoft.com/office/drawing/2014/main" id="{489BE067-B828-4131-9B5D-0DFFB3329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25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7983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IX</a:t>
            </a: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281973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with a religious figure&#10;&#10;Description automatically generated">
            <a:extLst>
              <a:ext uri="{FF2B5EF4-FFF2-40B4-BE49-F238E27FC236}">
                <a16:creationId xmlns:a16="http://schemas.microsoft.com/office/drawing/2014/main" id="{231683F4-8935-4A24-ABF1-74A8081D33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35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9699DD-A693-C31D-DD55-3BB490C3E7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46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D8673B-A57E-8414-AD9A-87D96F36FC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318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99E2C1-8FF3-8C5D-E7EC-12EE705D85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2372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Giờ đây cơn giận đã nguôi rồi,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và Chúa lại ban niềm an ủi.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30575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1806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Anh em hãy đón nhận lời Thiên Chúa, không phải như lời người phàm, nhưng như lời Thiên Chúa, đúng theo bản tính của lời ấy</a:t>
            </a:r>
            <a:endParaRPr lang="en-US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922682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FD2CEC-8A83-FFC9-C358-535B9C4AA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A79D4F-F75A-937A-F8CA-64062E5432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610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8BD661C6-333F-47AE-A6BF-42FEDE0E76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8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1941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3366"/>
                </a:solidFill>
              </a:rPr>
              <a:t>CHIỀU 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THỨ </a:t>
            </a:r>
            <a:r>
              <a:rPr lang="en-US" sz="5400" dirty="0">
                <a:solidFill>
                  <a:srgbClr val="003366"/>
                </a:solidFill>
              </a:rPr>
              <a:t>SÁU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NGÀY </a:t>
            </a:r>
            <a:r>
              <a:rPr lang="en-US" sz="5400" dirty="0">
                <a:solidFill>
                  <a:srgbClr val="003366"/>
                </a:solidFill>
              </a:rPr>
              <a:t>14-08</a:t>
            </a:r>
            <a:br>
              <a:rPr lang="en-US" sz="5400" dirty="0">
                <a:solidFill>
                  <a:srgbClr val="003366"/>
                </a:solidFill>
              </a:rPr>
            </a:br>
            <a:r>
              <a:rPr lang="en-US" sz="5400" dirty="0">
                <a:solidFill>
                  <a:srgbClr val="003366"/>
                </a:solidFill>
              </a:rPr>
              <a:t>THÁNH LỄ VỌNG</a:t>
            </a:r>
            <a:b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b="0" dirty="0">
                <a:solidFill>
                  <a:srgbClr val="C00000"/>
                </a:solidFill>
                <a:effectLst/>
                <a:latin typeface="+mj-lt"/>
              </a:rPr>
              <a:t>ĐỨC MARIA HỒN XÁC LÊN TRỜI</a:t>
            </a:r>
            <a:b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sz="4000" i="1" dirty="0">
                <a:solidFill>
                  <a:srgbClr val="003366"/>
                </a:solidFill>
              </a:rPr>
              <a:t>( </a:t>
            </a:r>
            <a:r>
              <a:rPr lang="en-US" sz="4000" i="1" dirty="0" err="1">
                <a:solidFill>
                  <a:srgbClr val="003366"/>
                </a:solidFill>
              </a:rPr>
              <a:t>Sách</a:t>
            </a:r>
            <a:r>
              <a:rPr lang="en-US" sz="4000" i="1" dirty="0">
                <a:solidFill>
                  <a:srgbClr val="003366"/>
                </a:solidFill>
              </a:rPr>
              <a:t> </a:t>
            </a:r>
            <a:r>
              <a:rPr lang="en-US" sz="4000" i="1" dirty="0" err="1">
                <a:solidFill>
                  <a:srgbClr val="003366"/>
                </a:solidFill>
              </a:rPr>
              <a:t>bài</a:t>
            </a:r>
            <a:r>
              <a:rPr lang="en-US" sz="4000" i="1" dirty="0">
                <a:solidFill>
                  <a:srgbClr val="003366"/>
                </a:solidFill>
              </a:rPr>
              <a:t> </a:t>
            </a:r>
            <a:r>
              <a:rPr lang="en-US" sz="4000" i="1" dirty="0" err="1">
                <a:solidFill>
                  <a:srgbClr val="003366"/>
                </a:solidFill>
              </a:rPr>
              <a:t>đọc</a:t>
            </a:r>
            <a:r>
              <a:rPr lang="en-US" sz="4000" i="1" dirty="0">
                <a:solidFill>
                  <a:srgbClr val="003366"/>
                </a:solidFill>
              </a:rPr>
              <a:t> </a:t>
            </a:r>
            <a:r>
              <a:rPr lang="en-US" sz="4000" i="1" dirty="0" err="1">
                <a:solidFill>
                  <a:srgbClr val="003366"/>
                </a:solidFill>
              </a:rPr>
              <a:t>quyển</a:t>
            </a:r>
            <a:r>
              <a:rPr lang="en-US" sz="4000" i="1" dirty="0">
                <a:solidFill>
                  <a:srgbClr val="003366"/>
                </a:solidFill>
              </a:rPr>
              <a:t> 2 </a:t>
            </a:r>
            <a:r>
              <a:rPr lang="en-US" sz="4000" i="1" dirty="0" err="1">
                <a:solidFill>
                  <a:srgbClr val="003366"/>
                </a:solidFill>
              </a:rPr>
              <a:t>trang</a:t>
            </a:r>
            <a:r>
              <a:rPr lang="en-US" sz="4000" i="1" dirty="0">
                <a:solidFill>
                  <a:srgbClr val="003366"/>
                </a:solidFill>
              </a:rPr>
              <a:t> 779 )</a:t>
            </a:r>
            <a:endParaRPr lang="en-US" sz="4000" b="0" i="1" dirty="0">
              <a:solidFill>
                <a:srgbClr val="00336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640856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F94613-F827-FA8E-DE48-F950DF996C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15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28E451-0AFC-1F80-884D-84AF9E0359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017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pPr algn="just"/>
            <a:r>
              <a:rPr lang="en-US" sz="6000" b="0" u="sng" dirty="0">
                <a:solidFill>
                  <a:srgbClr val="C00000"/>
                </a:solidFill>
                <a:effectLst/>
                <a:latin typeface="+mj-lt"/>
              </a:rPr>
              <a:t>Đáp ca: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Lạy Chúa,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xin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đứng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dậy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,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để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cùng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với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hòm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bia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oai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linh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Chúa,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ngự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về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chốn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nghỉ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dirty="0" err="1">
                <a:solidFill>
                  <a:srgbClr val="003366"/>
                </a:solidFill>
                <a:effectLst/>
                <a:latin typeface="+mj-lt"/>
              </a:rPr>
              <a:t>ngơi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179B89-667D-4B7A-9368-65CAF6015737}"/>
              </a:ext>
            </a:extLst>
          </p:cNvPr>
          <p:cNvSpPr/>
          <p:nvPr/>
        </p:nvSpPr>
        <p:spPr>
          <a:xfrm>
            <a:off x="228600" y="285750"/>
            <a:ext cx="2789546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131, 6-7.9-10.13-14</a:t>
            </a:r>
          </a:p>
        </p:txBody>
      </p:sp>
    </p:spTree>
    <p:extLst>
      <p:ext uri="{BB962C8B-B14F-4D97-AF65-F5344CB8AC3E}">
        <p14:creationId xmlns:p14="http://schemas.microsoft.com/office/powerpoint/2010/main" val="115679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E23C3C-E985-3F66-7BDA-3D6185EAB9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215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17BDAD-CC4D-584D-1E7A-2C8D6C761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50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pPr algn="just"/>
            <a:r>
              <a:rPr lang="en-US" sz="6600" b="0" u="sng" dirty="0">
                <a:solidFill>
                  <a:srgbClr val="C00000"/>
                </a:solidFill>
                <a:effectLst/>
                <a:latin typeface="+mj-lt"/>
              </a:rPr>
              <a:t>Alleluia-alleluia: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Phúc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thay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kẻ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lắng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nghe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và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tuân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giữ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lời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Thiên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Chúa. </a:t>
            </a:r>
            <a:r>
              <a:rPr lang="en-US" sz="6600" b="0" u="sng" dirty="0">
                <a:solidFill>
                  <a:srgbClr val="C00000"/>
                </a:solidFill>
                <a:effectLst/>
                <a:latin typeface="+mj-lt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9247484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3488B7-E84B-531D-109D-DD41F5F61A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97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8602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vi-VN" sz="6000" dirty="0">
                <a:solidFill>
                  <a:srgbClr val="003366"/>
                </a:solidFill>
              </a:rPr>
              <a:t>THỨ </a:t>
            </a:r>
            <a:r>
              <a:rPr lang="en-US" sz="6000" dirty="0">
                <a:solidFill>
                  <a:srgbClr val="003366"/>
                </a:solidFill>
              </a:rPr>
              <a:t>BẢY</a:t>
            </a:r>
            <a:r>
              <a:rPr lang="vi-VN" sz="6000" dirty="0">
                <a:solidFill>
                  <a:srgbClr val="003366"/>
                </a:solidFill>
              </a:rPr>
              <a:t> NGÀY 1</a:t>
            </a:r>
            <a:r>
              <a:rPr lang="en-US" sz="6000" dirty="0">
                <a:solidFill>
                  <a:srgbClr val="003366"/>
                </a:solidFill>
              </a:rPr>
              <a:t>5</a:t>
            </a:r>
            <a:r>
              <a:rPr lang="vi-VN" sz="6000" dirty="0">
                <a:solidFill>
                  <a:srgbClr val="003366"/>
                </a:solidFill>
              </a:rPr>
              <a:t>-08</a:t>
            </a:r>
            <a:br>
              <a:rPr lang="vi-VN" sz="6000" dirty="0">
                <a:solidFill>
                  <a:srgbClr val="003366"/>
                </a:solidFill>
              </a:rPr>
            </a:br>
            <a:r>
              <a:rPr lang="vi-VN" sz="6000" dirty="0">
                <a:solidFill>
                  <a:srgbClr val="003366"/>
                </a:solidFill>
              </a:rPr>
              <a:t>THÁNH LỄ </a:t>
            </a:r>
            <a:r>
              <a:rPr lang="en-US" sz="6000" dirty="0">
                <a:solidFill>
                  <a:srgbClr val="003366"/>
                </a:solidFill>
              </a:rPr>
              <a:t>CHÍNH NGÀY</a:t>
            </a:r>
            <a:br>
              <a:rPr lang="vi-VN" sz="6000" dirty="0">
                <a:solidFill>
                  <a:srgbClr val="003366"/>
                </a:solidFill>
              </a:rPr>
            </a:br>
            <a:r>
              <a:rPr lang="vi-VN" sz="4900" dirty="0">
                <a:solidFill>
                  <a:srgbClr val="003366"/>
                </a:solidFill>
              </a:rPr>
              <a:t>ĐỨC MARIA HỒN XÁC LÊN TRỜI</a:t>
            </a:r>
            <a:br>
              <a:rPr lang="en-US" sz="4900" dirty="0">
                <a:solidFill>
                  <a:srgbClr val="003366"/>
                </a:solidFill>
              </a:rPr>
            </a:br>
            <a:r>
              <a:rPr lang="en-US" sz="4900" dirty="0" err="1">
                <a:solidFill>
                  <a:srgbClr val="003366"/>
                </a:solidFill>
              </a:rPr>
              <a:t>Lễ</a:t>
            </a:r>
            <a:r>
              <a:rPr lang="en-US" sz="4900" dirty="0">
                <a:solidFill>
                  <a:srgbClr val="003366"/>
                </a:solidFill>
              </a:rPr>
              <a:t> </a:t>
            </a:r>
            <a:r>
              <a:rPr lang="en-US" sz="4900" dirty="0" err="1">
                <a:solidFill>
                  <a:srgbClr val="003366"/>
                </a:solidFill>
              </a:rPr>
              <a:t>Trọng</a:t>
            </a:r>
            <a:br>
              <a:rPr lang="vi-VN" sz="4900" dirty="0">
                <a:solidFill>
                  <a:srgbClr val="003366"/>
                </a:solidFill>
              </a:rPr>
            </a:br>
            <a:r>
              <a:rPr lang="vi-VN" i="1" dirty="0">
                <a:solidFill>
                  <a:srgbClr val="FF0000"/>
                </a:solidFill>
              </a:rPr>
              <a:t>( Sách bài đọc quyển 2 trang 7</a:t>
            </a:r>
            <a:r>
              <a:rPr lang="en-US" i="1" dirty="0">
                <a:solidFill>
                  <a:srgbClr val="FF0000"/>
                </a:solidFill>
              </a:rPr>
              <a:t>80</a:t>
            </a:r>
            <a:r>
              <a:rPr lang="vi-VN" i="1" dirty="0">
                <a:solidFill>
                  <a:srgbClr val="FF0000"/>
                </a:solidFill>
              </a:rPr>
              <a:t> )</a:t>
            </a:r>
            <a:endParaRPr lang="en-US" b="0" i="1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523494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393BC0-E7AB-DB88-203F-4A0795FEC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19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BD8424-8287-A8DD-8BF3-C0A05E77F5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28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pPr algn="just"/>
            <a:r>
              <a:rPr lang="vi-VN" sz="6600" dirty="0">
                <a:solidFill>
                  <a:srgbClr val="003366"/>
                </a:solidFill>
              </a:rPr>
              <a:t>Nữ hoàng bên hữu Thánh Vương</a:t>
            </a:r>
            <a:r>
              <a:rPr lang="en-US" sz="6600" dirty="0">
                <a:solidFill>
                  <a:srgbClr val="003366"/>
                </a:solidFill>
              </a:rPr>
              <a:t> </a:t>
            </a:r>
            <a:r>
              <a:rPr lang="vi-VN" sz="6600" dirty="0">
                <a:solidFill>
                  <a:srgbClr val="003366"/>
                </a:solidFill>
              </a:rPr>
              <a:t>điểm trang lộng lẫy toàn vàng Ô-phia.</a:t>
            </a:r>
            <a:endParaRPr lang="en-US" sz="6600" b="0" dirty="0">
              <a:solidFill>
                <a:srgbClr val="003366"/>
              </a:solidFill>
              <a:effectLst/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220456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>
                <a:solidFill>
                  <a:srgbClr val="C00000"/>
                </a:solidFill>
              </a:rPr>
              <a:t>Đáp</a:t>
            </a:r>
            <a:r>
              <a:rPr lang="en-US" sz="4000" u="sng" dirty="0">
                <a:solidFill>
                  <a:srgbClr val="C00000"/>
                </a:solidFill>
              </a:rPr>
              <a:t> </a:t>
            </a:r>
            <a:r>
              <a:rPr lang="en-US" sz="4000" u="sng" dirty="0" err="1">
                <a:solidFill>
                  <a:srgbClr val="C00000"/>
                </a:solidFill>
              </a:rPr>
              <a:t>ca</a:t>
            </a:r>
            <a:r>
              <a:rPr lang="en-US" sz="4000" u="sng" dirty="0">
                <a:solidFill>
                  <a:srgbClr val="C00000"/>
                </a:solidFill>
              </a:rPr>
              <a:t>:</a:t>
            </a:r>
            <a:endParaRPr lang="en-US" sz="4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438150"/>
            <a:ext cx="34099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6991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D723BC-6154-4B13-0059-2BEAE43AA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033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Autofit/>
          </a:bodyPr>
          <a:lstStyle/>
          <a:p>
            <a:pPr algn="just"/>
            <a:r>
              <a:rPr lang="en-US" sz="6700" b="0" u="sng" dirty="0">
                <a:solidFill>
                  <a:srgbClr val="C00000"/>
                </a:solidFill>
                <a:effectLst/>
              </a:rPr>
              <a:t>Alleluia-alleluia:</a:t>
            </a:r>
            <a:r>
              <a:rPr lang="en-US" sz="6700" b="0" dirty="0">
                <a:solidFill>
                  <a:srgbClr val="003366"/>
                </a:solidFill>
                <a:effectLst/>
              </a:rPr>
              <a:t> </a:t>
            </a:r>
            <a:r>
              <a:rPr lang="vi-VN" sz="6700" dirty="0">
                <a:solidFill>
                  <a:srgbClr val="003366"/>
                </a:solidFill>
              </a:rPr>
              <a:t>Đức Ma-ri-a được rước lên trời,</a:t>
            </a:r>
            <a:r>
              <a:rPr lang="en-US" sz="6700" dirty="0">
                <a:solidFill>
                  <a:srgbClr val="003366"/>
                </a:solidFill>
              </a:rPr>
              <a:t> </a:t>
            </a:r>
            <a:r>
              <a:rPr lang="vi-VN" sz="6700" dirty="0">
                <a:solidFill>
                  <a:srgbClr val="003366"/>
                </a:solidFill>
              </a:rPr>
              <a:t>muôn vàn thiên sứ hoan hỷ mừng vui.</a:t>
            </a:r>
            <a:r>
              <a:rPr lang="en-US" sz="6700" b="0" dirty="0">
                <a:solidFill>
                  <a:srgbClr val="003366"/>
                </a:solidFill>
                <a:effectLst/>
              </a:rPr>
              <a:t> </a:t>
            </a:r>
            <a:r>
              <a:rPr lang="en-US" sz="6700" b="0" u="sng" dirty="0">
                <a:solidFill>
                  <a:srgbClr val="C00000"/>
                </a:solidFill>
                <a:effectLst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91742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0010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Phúc thay người biết cảm thương và cho vay mượn.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3105C8-2474-43B7-8E17-04342EAC6F2F}"/>
              </a:ext>
            </a:extLst>
          </p:cNvPr>
          <p:cNvSpPr/>
          <p:nvPr/>
        </p:nvSpPr>
        <p:spPr>
          <a:xfrm>
            <a:off x="2057400" y="285750"/>
            <a:ext cx="2536656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111, 1-2.5-6.7-8.9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1484BA-0B5B-3FB3-2978-562B1AC0A8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726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324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" y="31143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nói: Ai theo tôi, sẽ không phải đi trong bóng tối, nhưng sẽ nhận được ánh sáng đem lại sự sống.</a:t>
            </a:r>
            <a:endParaRPr lang="en-US" sz="6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obe holding a cane&#10;&#10;Description automatically generated">
            <a:extLst>
              <a:ext uri="{FF2B5EF4-FFF2-40B4-BE49-F238E27FC236}">
                <a16:creationId xmlns:a16="http://schemas.microsoft.com/office/drawing/2014/main" id="{28FEC36F-4EAA-4508-87DA-1A219472A3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57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429</Words>
  <Application>Microsoft Office PowerPoint</Application>
  <PresentationFormat>On-screen Show (16:9)</PresentationFormat>
  <Paragraphs>63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61</vt:i4>
      </vt:variant>
    </vt:vector>
  </HeadingPairs>
  <TitlesOfParts>
    <vt:vector size="76" baseType="lpstr">
      <vt:lpstr>Arial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9_Office Theme</vt:lpstr>
      <vt:lpstr>10_Office Theme</vt:lpstr>
      <vt:lpstr>12_Office Theme</vt:lpstr>
      <vt:lpstr>20_Office Theme</vt:lpstr>
      <vt:lpstr>32_Office Theme</vt:lpstr>
      <vt:lpstr>33_Office Theme</vt:lpstr>
      <vt:lpstr>13_Office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CHIỀU THỨ SÁU NGÀY 14-08 THÁNH LỄ VỌNG ĐỨC MARIA HỒN XÁC LÊN TRỜI ( Sách bài đọc quyển 2 trang 779 )</vt:lpstr>
      <vt:lpstr>PowerPoint Presentation</vt:lpstr>
      <vt:lpstr>PowerPoint Presentation</vt:lpstr>
      <vt:lpstr>Đáp ca: Lạy Chúa, xin đứng dậy, để cùng với hòm bia oai linh Chúa, ngự về chốn nghỉ ngơi.</vt:lpstr>
      <vt:lpstr>PowerPoint Presentation</vt:lpstr>
      <vt:lpstr>Alleluia-alleluia: Phúc thay kẻ lắng nghe và tuân giữ lời Thiên Chúa. Alleluia.</vt:lpstr>
      <vt:lpstr>PowerPoint Presentation</vt:lpstr>
      <vt:lpstr>PowerPoint Presentation</vt:lpstr>
      <vt:lpstr>THỨ BẢY NGÀY 15-08 THÁNH LỄ CHÍNH NGÀY ĐỨC MARIA HỒN XÁC LÊN TRỜI Lễ Trọng ( Sách bài đọc quyển 2 trang 780 )</vt:lpstr>
      <vt:lpstr>PowerPoint Presentation</vt:lpstr>
      <vt:lpstr>PowerPoint Presentation</vt:lpstr>
      <vt:lpstr>Nữ hoàng bên hữu Thánh Vương điểm trang lộng lẫy toàn vàng Ô-phia.</vt:lpstr>
      <vt:lpstr>PowerPoint Presentation</vt:lpstr>
      <vt:lpstr>Alleluia-alleluia: Đức Ma-ri-a được rước lên trời, muôn vàn thiên sứ hoan hỷ mừng vui. Alleluia.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74</cp:revision>
  <dcterms:created xsi:type="dcterms:W3CDTF">2022-10-30T00:36:35Z</dcterms:created>
  <dcterms:modified xsi:type="dcterms:W3CDTF">2026-07-18T14:15:39Z</dcterms:modified>
</cp:coreProperties>
</file>