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4"/>
  </p:notesMasterIdLst>
  <p:handoutMasterIdLst>
    <p:handoutMasterId r:id="rId45"/>
  </p:handoutMasterIdLst>
  <p:sldIdLst>
    <p:sldId id="392" r:id="rId5"/>
    <p:sldId id="393" r:id="rId6"/>
    <p:sldId id="433" r:id="rId7"/>
    <p:sldId id="258" r:id="rId8"/>
    <p:sldId id="259" r:id="rId9"/>
    <p:sldId id="260" r:id="rId10"/>
    <p:sldId id="290" r:id="rId11"/>
    <p:sldId id="291" r:id="rId12"/>
    <p:sldId id="292" r:id="rId13"/>
    <p:sldId id="448" r:id="rId14"/>
    <p:sldId id="394" r:id="rId15"/>
    <p:sldId id="395" r:id="rId16"/>
    <p:sldId id="442" r:id="rId17"/>
    <p:sldId id="269" r:id="rId18"/>
    <p:sldId id="270" r:id="rId19"/>
    <p:sldId id="271" r:id="rId20"/>
    <p:sldId id="293" r:id="rId21"/>
    <p:sldId id="294" r:id="rId22"/>
    <p:sldId id="295" r:id="rId23"/>
    <p:sldId id="296" r:id="rId24"/>
    <p:sldId id="297" r:id="rId25"/>
    <p:sldId id="298" r:id="rId26"/>
    <p:sldId id="299" r:id="rId27"/>
    <p:sldId id="399" r:id="rId28"/>
    <p:sldId id="450" r:id="rId29"/>
    <p:sldId id="277" r:id="rId30"/>
    <p:sldId id="278" r:id="rId31"/>
    <p:sldId id="279" r:id="rId32"/>
    <p:sldId id="300" r:id="rId33"/>
    <p:sldId id="301" r:id="rId34"/>
    <p:sldId id="302" r:id="rId35"/>
    <p:sldId id="303" r:id="rId36"/>
    <p:sldId id="451" r:id="rId37"/>
    <p:sldId id="287" r:id="rId38"/>
    <p:sldId id="288" r:id="rId39"/>
    <p:sldId id="289" r:id="rId40"/>
    <p:sldId id="304" r:id="rId41"/>
    <p:sldId id="305" r:id="rId42"/>
    <p:sldId id="435" r:id="rId4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9" autoAdjust="0"/>
    <p:restoredTop sz="94660" autoAdjust="0"/>
  </p:normalViewPr>
  <p:slideViewPr>
    <p:cSldViewPr>
      <p:cViewPr varScale="1">
        <p:scale>
          <a:sx n="175" d="100"/>
          <a:sy n="175" d="100"/>
        </p:scale>
        <p:origin x="438" y="144"/>
      </p:cViewPr>
      <p:guideLst>
        <p:guide orient="horz" pos="1620"/>
        <p:guide pos="2880"/>
      </p:guideLst>
    </p:cSldViewPr>
  </p:slideViewPr>
  <p:outlineViewPr>
    <p:cViewPr>
      <p:scale>
        <a:sx n="33" d="100"/>
        <a:sy n="33" d="100"/>
      </p:scale>
      <p:origin x="0" y="70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89253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00951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28772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3406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19474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586021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029480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2755055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188612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916763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0752044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534281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201735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776762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370288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10/7/2026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7909386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10/7/2026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455387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10/7/2026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1715249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478005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32752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989528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237367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1617392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16549071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dirty="0">
              <a:solidFill>
                <a:srgbClr val="FFFF00"/>
              </a:solidFill>
              <a:effectLst/>
              <a:latin typeface="+mj-lt"/>
              <a:cs typeface="Times New Roman" pitchFamily="18" charset="0"/>
            </a:endParaRPr>
          </a:p>
          <a:p>
            <a:endParaRPr lang="en-US" sz="4400" b="0" dirty="0">
              <a:solidFill>
                <a:srgbClr val="FFFF00"/>
              </a:solidFill>
              <a:effectLst/>
              <a:latin typeface="+mj-lt"/>
              <a:cs typeface="Times New Roman" pitchFamily="18" charset="0"/>
            </a:endParaRPr>
          </a:p>
          <a:p>
            <a:r>
              <a:rPr lang="en-US" sz="4400" b="0" dirty="0">
                <a:solidFill>
                  <a:srgbClr val="FFFF00"/>
                </a:solidFill>
                <a:effectLst/>
                <a:latin typeface="+mj-lt"/>
                <a:cs typeface="Times New Roman" pitchFamily="18" charset="0"/>
              </a:rPr>
              <a:t>THỨ BẢY</a:t>
            </a:r>
          </a:p>
          <a:p>
            <a:r>
              <a:rPr lang="vi-VN" sz="4400" b="0" dirty="0">
                <a:solidFill>
                  <a:srgbClr val="FFFF00"/>
                </a:solidFill>
                <a:effectLst/>
                <a:latin typeface="+mj-lt"/>
                <a:cs typeface="Times New Roman" pitchFamily="18" charset="0"/>
              </a:rPr>
              <a:t>SAU CHÚA NHẬT X</a:t>
            </a:r>
            <a:r>
              <a:rPr lang="en-US" sz="4400" b="0" dirty="0">
                <a:solidFill>
                  <a:srgbClr val="FFFF00"/>
                </a:solidFill>
                <a:effectLst/>
                <a:latin typeface="+mj-lt"/>
                <a:cs typeface="Times New Roman" pitchFamily="18" charset="0"/>
              </a:rPr>
              <a:t>XVIII</a:t>
            </a:r>
            <a:br>
              <a:rPr lang="en-US" sz="4400" b="0" dirty="0">
                <a:solidFill>
                  <a:srgbClr val="FFFF00"/>
                </a:solidFill>
                <a:effectLst/>
                <a:latin typeface="+mj-lt"/>
                <a:cs typeface="Times New Roman" pitchFamily="18" charset="0"/>
              </a:rPr>
            </a:br>
            <a:r>
              <a:rPr lang="vi-VN" sz="4400" b="0" dirty="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1257696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ainting of a person with a beard&#10;&#10;Description automatically generated">
            <a:extLst>
              <a:ext uri="{FF2B5EF4-FFF2-40B4-BE49-F238E27FC236}">
                <a16:creationId xmlns:a16="http://schemas.microsoft.com/office/drawing/2014/main" id="{FE22724D-57CE-4617-8CAC-12A3CDB41E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39035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D83B0A-42FB-8D1E-E8F8-07769CEBA8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99018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a:solidFill>
                <a:schemeClr val="bg1"/>
              </a:solidFill>
              <a:latin typeface="+mj-lt"/>
              <a:ea typeface="+mj-lt"/>
              <a:cs typeface="+mj-lt"/>
            </a:endParaRPr>
          </a:p>
          <a:p>
            <a:pPr algn="ctr">
              <a:spcBef>
                <a:spcPts val="0"/>
              </a:spcBef>
              <a:spcAft>
                <a:spcPts val="0"/>
              </a:spcAft>
            </a:pPr>
            <a:r>
              <a:rPr sz="6000" b="0" i="0" u="none">
                <a:solidFill>
                  <a:srgbClr val="FFFF00"/>
                </a:solidFill>
              </a:rPr>
              <a:t>Về Đây</a:t>
            </a:r>
          </a:p>
          <a:p>
            <a:pPr algn="ctr">
              <a:spcBef>
                <a:spcPts val="0"/>
              </a:spcBef>
              <a:spcAft>
                <a:spcPts val="0"/>
              </a:spcAft>
            </a:pPr>
            <a:r>
              <a:rPr sz="5400" b="0" i="0" u="none">
                <a:solidFill>
                  <a:srgbClr val="FFFF00"/>
                </a:solidFill>
              </a:rPr>
              <a:t>Hoàng Đan</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đây, trong ngôi Thánh Điện của Chúa. Về đây, nơi Cha ngóng trông đêm ngày. Về đây, tắm mát suối nguồn Thánh ân. Về đây, chung câu cảm tạ hồng ân.</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a:solidFill>
                  <a:srgbClr val="FFFF00"/>
                </a:solidFill>
              </a:rPr>
              <a:t>TK1:</a:t>
            </a:r>
            <a:r>
              <a:rPr sz="5800" b="0" i="0" u="none">
                <a:solidFill>
                  <a:srgbClr val="FFFF00"/>
                </a:solidFill>
              </a:rPr>
              <a:t> </a:t>
            </a:r>
            <a:r>
              <a:rPr sz="5800" b="0" i="0" u="none">
                <a:solidFill>
                  <a:srgbClr val="FFFFFF"/>
                </a:solidFill>
              </a:rPr>
              <a:t>Ai đang khao khát phúc trường sinh, nào về nơi đây. Sum vầy Tiệc thánh, cho no thỏa ước ao bao ngày.</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đây, trong ngôi Thánh Điện của Chúa. Về đây, nơi Cha ngóng trông đêm ngày. Về đây, tắm mát suối nguồn Thánh ân. Về đây, chung câu cảm tạ hồng ân.</a:t>
            </a:r>
            <a:endParaRPr sz="52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a:solidFill>
                  <a:srgbClr val="FFFF00"/>
                </a:solidFill>
              </a:rPr>
              <a:t>TK2:</a:t>
            </a:r>
            <a:r>
              <a:rPr sz="5800" b="0" i="0" u="none">
                <a:solidFill>
                  <a:srgbClr val="FFFF00"/>
                </a:solidFill>
              </a:rPr>
              <a:t> </a:t>
            </a:r>
            <a:r>
              <a:rPr sz="5800" b="0" i="0" u="none">
                <a:solidFill>
                  <a:srgbClr val="FFFFFF"/>
                </a:solidFill>
              </a:rPr>
              <a:t>Ai đang đau khổ, mau về đây, tựa nương bên Cha. Trút mọi lo lắng bao ưu phiền, sẽ được vỗ về.</a:t>
            </a:r>
            <a:endParaRPr sz="58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đây, trong ngôi Thánh Điện của Chúa. Về đây, nơi Cha ngóng trông đêm ngày. Về đây, tắm mát suối nguồn Thánh ân. Về đây, chung câu cảm tạ hồng ân.</a:t>
            </a:r>
            <a:endParaRPr sz="52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596564-511F-141B-8748-66812988E93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E3E6D02-2A5D-F217-2C29-2934E4EF6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97862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90550"/>
            <a:ext cx="9144000" cy="4324350"/>
          </a:xfrm>
        </p:spPr>
        <p:txBody>
          <a:bodyPr anchor="ctr" anchorCtr="0">
            <a:normAutofit/>
          </a:bodyPr>
          <a:lstStyle/>
          <a:p>
            <a:pPr algn="just"/>
            <a:r>
              <a:rPr lang="en-US" sz="7200" dirty="0">
                <a:solidFill>
                  <a:schemeClr val="bg1"/>
                </a:solidFill>
                <a:latin typeface="+mj-lt"/>
                <a:cs typeface="Times New Roman" pitchFamily="18" charset="0"/>
              </a:rPr>
              <a:t>Chúa đã </a:t>
            </a:r>
            <a:r>
              <a:rPr lang="en-US" sz="7200" dirty="0" err="1">
                <a:solidFill>
                  <a:schemeClr val="bg1"/>
                </a:solidFill>
                <a:latin typeface="+mj-lt"/>
                <a:cs typeface="Times New Roman" pitchFamily="18" charset="0"/>
              </a:rPr>
              <a:t>đặt</a:t>
            </a:r>
            <a:r>
              <a:rPr lang="en-US" sz="7200" dirty="0">
                <a:solidFill>
                  <a:schemeClr val="bg1"/>
                </a:solidFill>
                <a:latin typeface="+mj-lt"/>
                <a:cs typeface="Times New Roman" pitchFamily="18" charset="0"/>
              </a:rPr>
              <a:t> Con Chúa </a:t>
            </a:r>
            <a:r>
              <a:rPr lang="en-US" sz="7200" dirty="0" err="1">
                <a:solidFill>
                  <a:schemeClr val="bg1"/>
                </a:solidFill>
                <a:latin typeface="+mj-lt"/>
                <a:cs typeface="Times New Roman" pitchFamily="18" charset="0"/>
              </a:rPr>
              <a:t>làm</a:t>
            </a:r>
            <a:r>
              <a:rPr lang="en-US" sz="7200" dirty="0">
                <a:solidFill>
                  <a:schemeClr val="bg1"/>
                </a:solidFill>
                <a:latin typeface="+mj-lt"/>
                <a:cs typeface="Times New Roman" pitchFamily="18" charset="0"/>
              </a:rPr>
              <a:t> </a:t>
            </a:r>
            <a:r>
              <a:rPr lang="en-US" sz="7200" dirty="0" err="1">
                <a:solidFill>
                  <a:schemeClr val="bg1"/>
                </a:solidFill>
                <a:latin typeface="+mj-lt"/>
                <a:cs typeface="Times New Roman" pitchFamily="18" charset="0"/>
              </a:rPr>
              <a:t>chủ</a:t>
            </a:r>
            <a:r>
              <a:rPr lang="en-US" sz="7200" dirty="0">
                <a:solidFill>
                  <a:schemeClr val="bg1"/>
                </a:solidFill>
                <a:latin typeface="+mj-lt"/>
                <a:cs typeface="Times New Roman" pitchFamily="18" charset="0"/>
              </a:rPr>
              <a:t> </a:t>
            </a:r>
            <a:r>
              <a:rPr lang="en-US" sz="7200" dirty="0" err="1">
                <a:solidFill>
                  <a:schemeClr val="bg1"/>
                </a:solidFill>
                <a:latin typeface="+mj-lt"/>
                <a:cs typeface="Times New Roman" pitchFamily="18" charset="0"/>
              </a:rPr>
              <a:t>công</a:t>
            </a:r>
            <a:r>
              <a:rPr lang="en-US" sz="7200" dirty="0">
                <a:solidFill>
                  <a:schemeClr val="bg1"/>
                </a:solidFill>
                <a:latin typeface="+mj-lt"/>
                <a:cs typeface="Times New Roman" pitchFamily="18" charset="0"/>
              </a:rPr>
              <a:t> </a:t>
            </a:r>
            <a:r>
              <a:rPr lang="en-US" sz="7200" dirty="0" err="1">
                <a:solidFill>
                  <a:schemeClr val="bg1"/>
                </a:solidFill>
                <a:latin typeface="+mj-lt"/>
                <a:cs typeface="Times New Roman" pitchFamily="18" charset="0"/>
              </a:rPr>
              <a:t>trình</a:t>
            </a:r>
            <a:r>
              <a:rPr lang="en-US" sz="7200" dirty="0">
                <a:solidFill>
                  <a:schemeClr val="bg1"/>
                </a:solidFill>
                <a:latin typeface="+mj-lt"/>
                <a:cs typeface="Times New Roman" pitchFamily="18" charset="0"/>
              </a:rPr>
              <a:t> </a:t>
            </a:r>
            <a:r>
              <a:rPr lang="en-US" sz="7200" dirty="0" err="1">
                <a:solidFill>
                  <a:schemeClr val="bg1"/>
                </a:solidFill>
                <a:latin typeface="+mj-lt"/>
                <a:cs typeface="Times New Roman" pitchFamily="18" charset="0"/>
              </a:rPr>
              <a:t>tay</a:t>
            </a:r>
            <a:r>
              <a:rPr lang="en-US" sz="7200" dirty="0">
                <a:solidFill>
                  <a:schemeClr val="bg1"/>
                </a:solidFill>
                <a:latin typeface="+mj-lt"/>
                <a:cs typeface="Times New Roman" pitchFamily="18" charset="0"/>
              </a:rPr>
              <a:t> Chúa </a:t>
            </a:r>
            <a:r>
              <a:rPr lang="en-US" sz="7200" dirty="0" err="1">
                <a:solidFill>
                  <a:schemeClr val="bg1"/>
                </a:solidFill>
                <a:latin typeface="+mj-lt"/>
                <a:cs typeface="Times New Roman" pitchFamily="18" charset="0"/>
              </a:rPr>
              <a:t>sáng</a:t>
            </a:r>
            <a:r>
              <a:rPr lang="en-US" sz="7200" dirty="0">
                <a:solidFill>
                  <a:schemeClr val="bg1"/>
                </a:solidFill>
                <a:latin typeface="+mj-lt"/>
                <a:cs typeface="Times New Roman" pitchFamily="18" charset="0"/>
              </a:rPr>
              <a:t> </a:t>
            </a:r>
            <a:r>
              <a:rPr lang="en-US" sz="7200" dirty="0" err="1">
                <a:solidFill>
                  <a:schemeClr val="bg1"/>
                </a:solidFill>
                <a:latin typeface="+mj-lt"/>
                <a:cs typeface="Times New Roman" pitchFamily="18" charset="0"/>
              </a:rPr>
              <a:t>tạo</a:t>
            </a:r>
            <a:r>
              <a:rPr lang="en-US" sz="7200" dirty="0">
                <a:solidFill>
                  <a:schemeClr val="bg1"/>
                </a:solidFill>
                <a:latin typeface="+mj-lt"/>
                <a:cs typeface="Times New Roman" pitchFamily="18" charset="0"/>
              </a:rPr>
              <a:t>.</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a:solidFill>
                  <a:srgbClr val="FFFF00"/>
                </a:solidFill>
                <a:cs typeface="Times New Roman" pitchFamily="18" charset="0"/>
              </a:rPr>
              <a:t>Đáp ca:</a:t>
            </a:r>
          </a:p>
        </p:txBody>
      </p:sp>
      <p:sp>
        <p:nvSpPr>
          <p:cNvPr id="4" name="Rectangle 3">
            <a:extLst>
              <a:ext uri="{FF2B5EF4-FFF2-40B4-BE49-F238E27FC236}">
                <a16:creationId xmlns:a16="http://schemas.microsoft.com/office/drawing/2014/main" id="{98FAD6D0-6CB8-497C-B7C2-0047A3425C10}"/>
              </a:ext>
            </a:extLst>
          </p:cNvPr>
          <p:cNvSpPr/>
          <p:nvPr/>
        </p:nvSpPr>
        <p:spPr>
          <a:xfrm>
            <a:off x="2057400" y="274230"/>
            <a:ext cx="2218877" cy="400110"/>
          </a:xfrm>
          <a:prstGeom prst="rect">
            <a:avLst/>
          </a:prstGeom>
          <a:solidFill>
            <a:schemeClr val="bg2"/>
          </a:solidFill>
        </p:spPr>
        <p:txBody>
          <a:bodyPr wrap="none">
            <a:spAutoFit/>
          </a:bodyPr>
          <a:lstStyle/>
          <a:p>
            <a:r>
              <a:rPr lang="en-US" sz="2000" dirty="0">
                <a:solidFill>
                  <a:srgbClr val="FF0000"/>
                </a:solidFill>
                <a:latin typeface="Arial" panose="020B0604020202020204" pitchFamily="34" charset="0"/>
                <a:cs typeface="Arial" panose="020B0604020202020204" pitchFamily="34" charset="0"/>
              </a:rPr>
              <a:t>Tv 8, 2-3a.4-5.6-7</a:t>
            </a:r>
          </a:p>
        </p:txBody>
      </p:sp>
    </p:spTree>
    <p:extLst>
      <p:ext uri="{BB962C8B-B14F-4D97-AF65-F5344CB8AC3E}">
        <p14:creationId xmlns:p14="http://schemas.microsoft.com/office/powerpoint/2010/main" val="1311328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61950"/>
            <a:ext cx="9144000" cy="4629149"/>
          </a:xfrm>
        </p:spPr>
        <p:txBody>
          <a:bodyPr anchor="ctr" anchorCtr="0">
            <a:noAutofit/>
          </a:bodyPr>
          <a:lstStyle/>
          <a:p>
            <a:pPr algn="just"/>
            <a:r>
              <a:rPr lang="vi-VN" sz="5800" dirty="0">
                <a:solidFill>
                  <a:schemeClr val="bg1"/>
                </a:solidFill>
                <a:latin typeface="+mj-lt"/>
                <a:cs typeface="Times New Roman" pitchFamily="18" charset="0"/>
              </a:rPr>
              <a:t>Chúa nói: Thần Khí sự thật sẽ làm chứng về Thầy. Cả anh em nữa, anh em cũng làm chứng về Thầy.</a:t>
            </a:r>
            <a:endParaRPr lang="en-US" sz="58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cs typeface="Times New Roman" pitchFamily="18" charset="0"/>
              </a:rPr>
              <a:t>Alleluia.</a:t>
            </a:r>
          </a:p>
        </p:txBody>
      </p:sp>
    </p:spTree>
    <p:extLst>
      <p:ext uri="{BB962C8B-B14F-4D97-AF65-F5344CB8AC3E}">
        <p14:creationId xmlns:p14="http://schemas.microsoft.com/office/powerpoint/2010/main" val="790936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A69CD1-2325-FF84-A3EA-61D8F904C70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0D3C65E-94E7-EF76-92E5-A47D97C569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61463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Con Xin Tiến Dâng</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Lm. Kim Long</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extLst>
      <p:ext uri="{BB962C8B-B14F-4D97-AF65-F5344CB8AC3E}">
        <p14:creationId xmlns:p14="http://schemas.microsoft.com/office/powerpoint/2010/main" val="3759399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TK1:</a:t>
            </a:r>
            <a:r>
              <a:rPr sz="5600" b="0" i="0" u="none">
                <a:solidFill>
                  <a:srgbClr val="FFFF00"/>
                </a:solidFill>
              </a:rPr>
              <a:t> </a:t>
            </a:r>
            <a:r>
              <a:rPr sz="5600" b="0" i="0" u="none">
                <a:solidFill>
                  <a:srgbClr val="FFFFFF"/>
                </a:solidFill>
              </a:rPr>
              <a:t>Bánh miến này tinh trắng và đây tấm linh hồn con. Thắm thiết niềm tin yêu dâng về Thiên Chúa uy quyền.</a:t>
            </a:r>
          </a:p>
        </p:txBody>
      </p:sp>
    </p:spTree>
    <p:extLst>
      <p:ext uri="{BB962C8B-B14F-4D97-AF65-F5344CB8AC3E}">
        <p14:creationId xmlns:p14="http://schemas.microsoft.com/office/powerpoint/2010/main" val="2200909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TK2:</a:t>
            </a:r>
            <a:r>
              <a:rPr sz="5600" b="0" i="0" u="none">
                <a:solidFill>
                  <a:srgbClr val="FFFF00"/>
                </a:solidFill>
              </a:rPr>
              <a:t> </a:t>
            </a:r>
            <a:r>
              <a:rPr sz="5600" b="0" i="0" u="none">
                <a:solidFill>
                  <a:srgbClr val="FFFFFF"/>
                </a:solidFill>
              </a:rPr>
              <a:t>Chén cứu độ nhân thế này con tiến dâng thành tâm. Tiếng khấn nguyện bay cao như trầm hương trước thiên tòa.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TK3:</a:t>
            </a:r>
            <a:r>
              <a:rPr sz="5600" b="0" i="0" u="none">
                <a:solidFill>
                  <a:srgbClr val="FFFF00"/>
                </a:solidFill>
              </a:rPr>
              <a:t> </a:t>
            </a:r>
            <a:r>
              <a:rPr sz="5600" b="0" i="0" u="none">
                <a:solidFill>
                  <a:srgbClr val="FFFFFF"/>
                </a:solidFill>
              </a:rPr>
              <a:t>Kính tiến về nhan Chúa ngàn cay đắng nơi trần gian. Tiếp nối cuộc hy sinh trên đồi xưa Chúa dâng mình.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TK4:</a:t>
            </a:r>
            <a:r>
              <a:rPr sz="5600" b="0" i="0" u="none">
                <a:solidFill>
                  <a:srgbClr val="FFFF00"/>
                </a:solidFill>
              </a:rPr>
              <a:t> </a:t>
            </a:r>
            <a:r>
              <a:rPr sz="5600" b="0" i="0" u="none">
                <a:solidFill>
                  <a:srgbClr val="FFFFFF"/>
                </a:solidFill>
              </a:rPr>
              <a:t>Khắp thế trần vui sống cùng liên kết trong tình yêu. Mến Chúa cùng trông mong chung phần vinh phúc quê trời.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8391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A38123-5EDA-0F1A-5F43-05FC86C1C3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3B21BF-5DEB-7ED9-F1EE-2493D5EBD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783280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200" b="0" i="0" u="none">
                <a:solidFill>
                  <a:srgbClr val="FFFF00"/>
                </a:solidFill>
              </a:rPr>
              <a:t>CA HIỆP LỄ</a:t>
            </a:r>
            <a:endParaRPr sz="9600" b="0" i="1">
              <a:solidFill>
                <a:schemeClr val="bg1"/>
              </a:solidFill>
              <a:latin typeface="+mj-lt"/>
              <a:ea typeface="+mj-lt"/>
              <a:cs typeface="+mj-lt"/>
            </a:endParaRPr>
          </a:p>
          <a:p>
            <a:pPr algn="ctr">
              <a:spcBef>
                <a:spcPts val="0"/>
              </a:spcBef>
              <a:spcAft>
                <a:spcPts val="0"/>
              </a:spcAft>
            </a:pPr>
            <a:r>
              <a:rPr sz="6600" b="0" i="0" u="none">
                <a:solidFill>
                  <a:srgbClr val="FFFF00"/>
                </a:solidFill>
              </a:rPr>
              <a:t>Chúa Là Niềm Vui</a:t>
            </a:r>
          </a:p>
          <a:p>
            <a:pPr algn="ctr">
              <a:spcBef>
                <a:spcPts val="0"/>
              </a:spcBef>
              <a:spcAft>
                <a:spcPts val="0"/>
              </a:spcAft>
            </a:pPr>
            <a:r>
              <a:rPr sz="5400" b="0" i="0" u="none">
                <a:solidFill>
                  <a:srgbClr val="FFFF00"/>
                </a:solidFill>
              </a:rPr>
              <a:t>Nguyễn Duy</a:t>
            </a:r>
          </a:p>
        </p:txBody>
      </p:sp>
    </p:spTree>
    <p:extLst>
      <p:ext uri="{BB962C8B-B14F-4D97-AF65-F5344CB8AC3E}">
        <p14:creationId xmlns:p14="http://schemas.microsoft.com/office/powerpoint/2010/main" val="3538784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Ngày đó Chúa đến trong đời, và Chúa đến với con người. Ngài đến nối kết đất trời để đến mai sau thắm duyên ban đầu. Ngài đến thắp sáng cho đời, Lời Chúa chất ngất tin vui và khắp thế giới đáp lời. Ngàn tiếng yêu thương nở trên môi người.</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Ngàn đời Ngài là niềm vui, Ngài là mọi nguồn bình an muôn đời của mọi con người, của mọi giống nòi. Ngài đến xóa thương đau, hạnh phúc đến mai sau. Ngài đến cho người biết thương nhau.</a:t>
            </a:r>
          </a:p>
        </p:txBody>
      </p:sp>
    </p:spTree>
    <p:extLst>
      <p:ext uri="{BB962C8B-B14F-4D97-AF65-F5344CB8AC3E}">
        <p14:creationId xmlns:p14="http://schemas.microsoft.com/office/powerpoint/2010/main" val="1718770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Người đến xóa hết hận thù, Ngài đến chúc phúc vô bờ. Ngài hát khúc hát bất ngờ. Hãy mến yêu nhau, thứ tha cho nhau vì Chúa đã chết cho người. Vì Chúa đã muốn con người cùng cất tiếng hát khắp nơi. Cùng nắm tay nhau sống cho nhau hoài.</a:t>
            </a:r>
            <a:endParaRPr b="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Ngàn đời Ngài là niềm vui, Ngài là mọi nguồn bình an muôn đời của mọi con người, của mọi giống nòi. Ngài đến xóa thương đau, hạnh phúc đến mai sau. Ngài đến cho người biết thương nhau.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Người hỡi hãy lắng nghe lời, Lời Chúa nói với con người, nào hãy kính mến Chúa Trời và hãy yêu nhau suốt trong cuộc đời. Nào hãy bước tới bên nhau. Cười lên xóa hết thương đau. Trời mới đất mới thắm màu. Người nắm tay nhau đắp xây địa cầu.</a:t>
            </a:r>
            <a:endParaRPr b="0"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Ngàn đời Ngài là niềm vui, Ngài là mọi nguồn bình an muôn đời của mọi con người, của mọi giống nòi. Ngài đến xóa thương đau, hạnh phúc đến mai sau. Ngài đến cho người biết thương nhau.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B7F0F5-D39C-EB03-9285-0994CB16B32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BDEFBD-16DA-1FD6-8319-41B9B3415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569308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Theo Chúa Lên Đường</a:t>
            </a:r>
          </a:p>
          <a:p>
            <a:pPr algn="ctr">
              <a:spcBef>
                <a:spcPts val="0"/>
              </a:spcBef>
              <a:spcAft>
                <a:spcPts val="0"/>
              </a:spcAft>
            </a:pPr>
            <a:r>
              <a:rPr sz="5400" b="0" i="1" u="none">
                <a:solidFill>
                  <a:srgbClr val="FFFF00"/>
                </a:solidFill>
              </a:rPr>
              <a:t>Bạch Vân</a:t>
            </a:r>
          </a:p>
        </p:txBody>
      </p:sp>
    </p:spTree>
    <p:extLst>
      <p:ext uri="{BB962C8B-B14F-4D97-AF65-F5344CB8AC3E}">
        <p14:creationId xmlns:p14="http://schemas.microsoft.com/office/powerpoint/2010/main" val="350850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TK1:</a:t>
            </a:r>
            <a:r>
              <a:rPr sz="5400" b="0" i="0" u="none">
                <a:solidFill>
                  <a:srgbClr val="FFFF00"/>
                </a:solidFill>
              </a:rPr>
              <a:t> </a:t>
            </a:r>
            <a:r>
              <a:rPr sz="5400" b="0" i="0" u="none">
                <a:solidFill>
                  <a:srgbClr val="FFFFFF"/>
                </a:solidFill>
              </a:rPr>
              <a:t>Hân hoan ra đi đi về muôn hướng. Hân hoan reo vui gieo rắc yêu thương. Loan tin loan tin Chúa là đường đi, là đường chân lý dẫn lối con qua đêm trường.</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a:t>
            </a:r>
          </a:p>
        </p:txBody>
      </p:sp>
    </p:spTree>
    <p:extLst>
      <p:ext uri="{BB962C8B-B14F-4D97-AF65-F5344CB8AC3E}">
        <p14:creationId xmlns:p14="http://schemas.microsoft.com/office/powerpoint/2010/main" val="1853277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TK2:</a:t>
            </a:r>
            <a:r>
              <a:rPr sz="5400" b="0" i="0" u="none">
                <a:solidFill>
                  <a:srgbClr val="FFFF00"/>
                </a:solidFill>
              </a:rPr>
              <a:t> </a:t>
            </a:r>
            <a:r>
              <a:rPr sz="5400" b="0" i="0" u="none">
                <a:solidFill>
                  <a:srgbClr val="FFFFFF"/>
                </a:solidFill>
              </a:rPr>
              <a:t>Gieo trong đau thương sẽ gặt vui sướng. Tin vui vang xa xa tít muôn phương. Giê-su Ki-tô nay đã phục sinh, bình minh rực sáng tỏa ánh vinh quang danh Ngài.</a:t>
            </a:r>
            <a:endParaRPr sz="5400" b="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ainting of a person with a beard&#10;&#10;Description automatically generated">
            <a:extLst>
              <a:ext uri="{FF2B5EF4-FFF2-40B4-BE49-F238E27FC236}">
                <a16:creationId xmlns:a16="http://schemas.microsoft.com/office/drawing/2014/main" id="{FE22724D-57CE-4617-8CAC-12A3CDB41E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95663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TotalTime>
  <Words>1085</Words>
  <Application>Microsoft Office PowerPoint</Application>
  <PresentationFormat>On-screen Show (16:9)</PresentationFormat>
  <Paragraphs>46</Paragraphs>
  <Slides>39</Slides>
  <Notes>12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39</vt:i4>
      </vt:variant>
    </vt:vector>
  </HeadingPairs>
  <TitlesOfParts>
    <vt:vector size="47" baseType="lpstr">
      <vt:lpstr>Arial</vt:lpstr>
      <vt:lpstr>Calibri</vt:lpstr>
      <vt:lpstr>Times New Roman</vt:lpstr>
      <vt:lpstr>UTM American Sans</vt:lpstr>
      <vt:lpstr>Office Theme</vt:lpstr>
      <vt:lpstr>1_Office Theme</vt:lpstr>
      <vt:lpstr>6_Office Theme</vt:lpstr>
      <vt:lpstr>2_Office Theme</vt:lpstr>
      <vt:lpstr>PowerPoint Presentation</vt:lpstr>
      <vt:lpstr>PowerPoint Presentation</vt:lpstr>
      <vt:lpstr>PowerPoint Presentation</vt:lpstr>
      <vt:lpstr>Ca Nhập Lễ Về Đây Hoàng Đan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Con xin tiến dâng lên này rượu nho cùng bánh miến: Hương kinh ngát bay triền miên, tung hô Chúa bao dịu hiền.</vt:lpstr>
      <vt:lpstr>TK1: Bánh miến này tinh trắng và đây tấm linh hồn con. Thắm thiết niềm tin yêu dâng về Thiên Chúa uy quyền.</vt:lpstr>
      <vt:lpstr>ĐK: Con xin tiến dâng lên này rượu nho cùng bánh miến: Hương kinh ngát bay triền miên, tung hô Chúa bao dịu hiền.</vt:lpstr>
      <vt:lpstr>TK2: Chén cứu độ nhân thế này con tiến dâng thành tâm. Tiếng khấn nguyện bay cao như trầm hương trước thiên tòa.</vt:lpstr>
      <vt:lpstr>ĐK: Con xin tiến dâng lên này rượu nho cùng bánh miến: Hương kinh ngát bay triền miên, tung hô Chúa bao dịu hiền.</vt:lpstr>
      <vt:lpstr>TK3: Kính tiến về nhan Chúa ngàn cay đắng nơi trần gian. Tiếp nối cuộc hy sinh trên đồi xưa Chúa dâng mình.</vt:lpstr>
      <vt:lpstr>ĐK: Con xin tiến dâng lên này rượu nho cùng bánh miến: Hương kinh ngát bay triền miên, tung hô Chúa bao dịu hiền.</vt:lpstr>
      <vt:lpstr>TK4: Khắp thế trần vui sống cùng liên kết trong tình yêu. Mến Chúa cùng trông mong chung phần vinh phúc quê trời.</vt:lpstr>
      <vt:lpstr>ĐK: Con xin tiến dâng lên này rượu nho cùng bánh miến: Hương kinh ngát bay triền miên, tung hô Chúa bao dịu hiền.</vt:lpstr>
      <vt:lpstr>PowerPoint Presentation</vt:lpstr>
      <vt:lpstr>PowerPoint Presentation</vt:lpstr>
      <vt:lpstr>CA HIỆP LỄ Chúa Là Niềm Vui Nguyễn Duy</vt:lpstr>
      <vt:lpstr>TK1: Ngày đó Chúa đến trong đời, và Chúa đến với con người. Ngài đến nối kết đất trời để đến mai sau thắm duyên ban đầu. Ngài đến thắp sáng cho đời, Lời Chúa chất ngất tin vui và khắp thế giới đáp lời. Ngàn tiếng yêu thương nở trên môi người.</vt:lpstr>
      <vt:lpstr>ĐK: Ngàn đời Ngài là niềm vui, Ngài là mọi nguồn bình an muôn đời của mọi con người, của mọi giống nòi. Ngài đến xóa thương đau, hạnh phúc đến mai sau. Ngài đến cho người biết thương nhau.</vt:lpstr>
      <vt:lpstr>TK2: Người đến xóa hết hận thù, Ngài đến chúc phúc vô bờ. Ngài hát khúc hát bất ngờ. Hãy mến yêu nhau, thứ tha cho nhau vì Chúa đã chết cho người. Vì Chúa đã muốn con người cùng cất tiếng hát khắp nơi. Cùng nắm tay nhau sống cho nhau hoài.</vt:lpstr>
      <vt:lpstr>ĐK: Ngàn đời Ngài là niềm vui, Ngài là mọi nguồn bình an muôn đời của mọi con người, của mọi giống nòi. Ngài đến xóa thương đau, hạnh phúc đến mai sau. Ngài đến cho người biết thương nhau.</vt:lpstr>
      <vt:lpstr>TK3: Người hỡi hãy lắng nghe lời, Lời Chúa nói với con người, nào hãy kính mến Chúa Trời và hãy yêu nhau suốt trong cuộc đời. Nào hãy bước tới bên nhau. Cười lên xóa hết thương đau. Trời mới đất mới thắm màu. Người nắm tay nhau đắp xây địa cầu.</vt:lpstr>
      <vt:lpstr>ĐK: Ngàn đời Ngài là niềm vui, Ngài là mọi nguồn bình an muôn đời của mọi con người, của mọi giống nòi. Ngài đến xóa thương đau, hạnh phúc đến mai sau. Ngài đến cho người biết thương nhau.</vt:lpstr>
      <vt:lpstr>PowerPoint Presentation</vt:lpstr>
      <vt:lpstr>Ca Kết Lễ Theo Chúa Lên Đường Bạch Vân</vt:lpstr>
      <vt:lpstr>TK1: Hân hoan ra đi đi về muôn hướng. Hân hoan reo vui gieo rắc yêu thương. Loan tin loan tin Chúa là đường đi, là đường chân lý dẫn lối con qua đêm trường.</vt:lpstr>
      <vt:lpstr>ĐK: 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vt:lpstr>
      <vt:lpstr>TK2: Gieo trong đau thương sẽ gặt vui sướng. Tin vui vang xa xa tít muôn phương. Giê-su Ki-tô nay đã phục sinh, bình minh rực sáng tỏa ánh vinh quang danh Ngài.</vt:lpstr>
      <vt:lpstr>ĐK: 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102</cp:revision>
  <dcterms:created xsi:type="dcterms:W3CDTF">2022-10-30T00:36:35Z</dcterms:created>
  <dcterms:modified xsi:type="dcterms:W3CDTF">2026-10-06T19:04:53Z</dcterms:modified>
</cp:coreProperties>
</file>